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8" r:id="rId3"/>
    <p:sldId id="269" r:id="rId4"/>
    <p:sldId id="258" r:id="rId5"/>
    <p:sldId id="259" r:id="rId6"/>
    <p:sldId id="264" r:id="rId7"/>
    <p:sldId id="270" r:id="rId8"/>
    <p:sldId id="275" r:id="rId9"/>
    <p:sldId id="276" r:id="rId10"/>
    <p:sldId id="261" r:id="rId11"/>
    <p:sldId id="274" r:id="rId12"/>
    <p:sldId id="271" r:id="rId13"/>
    <p:sldId id="272" r:id="rId14"/>
    <p:sldId id="273" r:id="rId15"/>
    <p:sldId id="277" r:id="rId16"/>
    <p:sldId id="282" r:id="rId17"/>
    <p:sldId id="285" r:id="rId18"/>
    <p:sldId id="284" r:id="rId19"/>
    <p:sldId id="286" r:id="rId20"/>
    <p:sldId id="287" r:id="rId21"/>
    <p:sldId id="283" r:id="rId22"/>
    <p:sldId id="257" r:id="rId23"/>
    <p:sldId id="278" r:id="rId24"/>
    <p:sldId id="279" r:id="rId25"/>
    <p:sldId id="280" r:id="rId26"/>
    <p:sldId id="281" r:id="rId27"/>
    <p:sldId id="289" r:id="rId28"/>
    <p:sldId id="290" r:id="rId29"/>
    <p:sldId id="288" r:id="rId30"/>
    <p:sldId id="263"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44" autoAdjust="0"/>
    <p:restoredTop sz="94660"/>
  </p:normalViewPr>
  <p:slideViewPr>
    <p:cSldViewPr snapToGrid="0">
      <p:cViewPr varScale="1">
        <p:scale>
          <a:sx n="86" d="100"/>
          <a:sy n="86" d="100"/>
        </p:scale>
        <p:origin x="509"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10/26/2019</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10/26/2019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10/26/2019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10/26/2019</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10/26/2019</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10/26/2019</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10/26/2019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10/26/2019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10/26/2019</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arduino.cc/en/Reference/EEPROMWrite" TargetMode="External"/><Relationship Id="rId2" Type="http://schemas.openxmlformats.org/officeDocument/2006/relationships/hyperlink" Target="http://en.wikipedia.org/wiki/EEPROM"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7.wmf"/><Relationship Id="rId5" Type="http://schemas.openxmlformats.org/officeDocument/2006/relationships/oleObject" Target="../embeddings/oleObject2.bin"/><Relationship Id="rId4" Type="http://schemas.openxmlformats.org/officeDocument/2006/relationships/image" Target="../media/image16.wmf"/></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D26F9-368B-437C-A829-9B72AAB5B151}"/>
              </a:ext>
            </a:extLst>
          </p:cNvPr>
          <p:cNvSpPr>
            <a:spLocks noGrp="1"/>
          </p:cNvSpPr>
          <p:nvPr>
            <p:ph type="ctrTitle"/>
          </p:nvPr>
        </p:nvSpPr>
        <p:spPr/>
        <p:txBody>
          <a:bodyPr>
            <a:normAutofit/>
          </a:bodyPr>
          <a:lstStyle/>
          <a:p>
            <a:pPr algn="r"/>
            <a:r>
              <a:rPr lang="en-US" dirty="0"/>
              <a:t>RTC EEPROM Interfacing</a:t>
            </a:r>
          </a:p>
        </p:txBody>
      </p:sp>
      <p:sp>
        <p:nvSpPr>
          <p:cNvPr id="3" name="Subtitle 2">
            <a:extLst>
              <a:ext uri="{FF2B5EF4-FFF2-40B4-BE49-F238E27FC236}">
                <a16:creationId xmlns:a16="http://schemas.microsoft.com/office/drawing/2014/main" id="{B3293936-73D3-4160-9F9C-CAB57CBA9476}"/>
              </a:ext>
            </a:extLst>
          </p:cNvPr>
          <p:cNvSpPr>
            <a:spLocks noGrp="1"/>
          </p:cNvSpPr>
          <p:nvPr>
            <p:ph type="subTitle" idx="1"/>
          </p:nvPr>
        </p:nvSpPr>
        <p:spPr>
          <a:xfrm>
            <a:off x="1371600" y="3632200"/>
            <a:ext cx="9448800" cy="1825095"/>
          </a:xfrm>
        </p:spPr>
        <p:txBody>
          <a:bodyPr>
            <a:normAutofit/>
          </a:bodyPr>
          <a:lstStyle/>
          <a:p>
            <a:pPr algn="r"/>
            <a:r>
              <a:rPr lang="en-US" dirty="0"/>
              <a:t>DS1307 (RTC) + 24CXX (EEPROM)</a:t>
            </a:r>
          </a:p>
        </p:txBody>
      </p:sp>
    </p:spTree>
    <p:extLst>
      <p:ext uri="{BB962C8B-B14F-4D97-AF65-F5344CB8AC3E}">
        <p14:creationId xmlns:p14="http://schemas.microsoft.com/office/powerpoint/2010/main" val="771306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5CC8773-0E3F-4D1C-A409-0353003E65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1" name="Picture 10">
            <a:extLst>
              <a:ext uri="{FF2B5EF4-FFF2-40B4-BE49-F238E27FC236}">
                <a16:creationId xmlns:a16="http://schemas.microsoft.com/office/drawing/2014/main" id="{29160FC1-6959-4BB1-8E7A-0CA07E8BAA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3" name="Rectangle 12">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D8D3FA4-1181-4084-AD81-247B6561B33B}"/>
              </a:ext>
            </a:extLst>
          </p:cNvPr>
          <p:cNvPicPr>
            <a:picLocks noChangeAspect="1"/>
          </p:cNvPicPr>
          <p:nvPr/>
        </p:nvPicPr>
        <p:blipFill rotWithShape="1">
          <a:blip r:embed="rId4">
            <a:alphaModFix amt="40000"/>
            <a:extLst/>
          </a:blip>
          <a:srcRect r="3557"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a:xfrm>
            <a:off x="1371600" y="3014139"/>
            <a:ext cx="9448800" cy="1825096"/>
          </a:xfrm>
        </p:spPr>
        <p:txBody>
          <a:bodyPr vert="horz" lIns="91440" tIns="45720" rIns="91440" bIns="45720" rtlCol="0" anchor="b">
            <a:normAutofit/>
          </a:bodyPr>
          <a:lstStyle/>
          <a:p>
            <a:pPr algn="l"/>
            <a:r>
              <a:rPr lang="en-US" sz="4200"/>
              <a:t>CODE-2</a:t>
            </a:r>
            <a:br>
              <a:rPr lang="en-US" sz="4200"/>
            </a:br>
            <a:br>
              <a:rPr lang="en-US" sz="4200"/>
            </a:br>
            <a:r>
              <a:rPr lang="en-US" sz="4200"/>
              <a:t>Get SET Time Using serial port</a:t>
            </a:r>
          </a:p>
        </p:txBody>
      </p:sp>
    </p:spTree>
    <p:extLst>
      <p:ext uri="{BB962C8B-B14F-4D97-AF65-F5344CB8AC3E}">
        <p14:creationId xmlns:p14="http://schemas.microsoft.com/office/powerpoint/2010/main" val="350029521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lstStyle/>
          <a:p>
            <a:r>
              <a:rPr lang="en-US" dirty="0"/>
              <a:t>Code</a:t>
            </a:r>
            <a:br>
              <a:rPr lang="en-US" dirty="0"/>
            </a:br>
            <a:r>
              <a:rPr lang="en-US" dirty="0"/>
              <a:t>Get SET Time Using serial port</a:t>
            </a:r>
          </a:p>
        </p:txBody>
      </p:sp>
      <p:sp>
        <p:nvSpPr>
          <p:cNvPr id="5" name="Rectangle 4">
            <a:extLst>
              <a:ext uri="{FF2B5EF4-FFF2-40B4-BE49-F238E27FC236}">
                <a16:creationId xmlns:a16="http://schemas.microsoft.com/office/drawing/2014/main" id="{B02AD4E8-BAA9-4F52-8364-AB798EF49016}"/>
              </a:ext>
            </a:extLst>
          </p:cNvPr>
          <p:cNvSpPr/>
          <p:nvPr/>
        </p:nvSpPr>
        <p:spPr>
          <a:xfrm>
            <a:off x="446843" y="2057401"/>
            <a:ext cx="3184124" cy="3477875"/>
          </a:xfrm>
          <a:prstGeom prst="rect">
            <a:avLst/>
          </a:prstGeom>
        </p:spPr>
        <p:txBody>
          <a:bodyPr wrap="square">
            <a:spAutoFit/>
          </a:bodyPr>
          <a:lstStyle/>
          <a:p>
            <a:r>
              <a:rPr lang="en-US" sz="1000" dirty="0"/>
              <a:t>#include &lt;</a:t>
            </a:r>
            <a:r>
              <a:rPr lang="en-US" sz="1000" dirty="0" err="1"/>
              <a:t>Wire.h</a:t>
            </a:r>
            <a:r>
              <a:rPr lang="en-US" sz="1000" dirty="0"/>
              <a:t>&gt;</a:t>
            </a:r>
          </a:p>
          <a:p>
            <a:endParaRPr lang="en-US" sz="1000" dirty="0"/>
          </a:p>
          <a:p>
            <a:r>
              <a:rPr lang="en-US" sz="1000" dirty="0"/>
              <a:t>#define SERIAL_BAUDRATE  115200</a:t>
            </a:r>
          </a:p>
          <a:p>
            <a:endParaRPr lang="en-US" sz="1000" dirty="0"/>
          </a:p>
          <a:p>
            <a:r>
              <a:rPr lang="en-US" sz="1000" dirty="0"/>
              <a:t>/* RTC Module I2C address */</a:t>
            </a:r>
          </a:p>
          <a:p>
            <a:r>
              <a:rPr lang="en-US" sz="1000" dirty="0"/>
              <a:t>#define DS1307_ADDRESS 0x68</a:t>
            </a:r>
          </a:p>
          <a:p>
            <a:r>
              <a:rPr lang="en-US" sz="1000" dirty="0"/>
              <a:t>byte zero = 0x00;</a:t>
            </a:r>
          </a:p>
          <a:p>
            <a:endParaRPr lang="en-US" sz="1000" dirty="0"/>
          </a:p>
          <a:p>
            <a:endParaRPr lang="en-US" sz="1000" dirty="0"/>
          </a:p>
          <a:p>
            <a:r>
              <a:rPr lang="en-US" sz="1000" dirty="0"/>
              <a:t>/* Structure of RTC */</a:t>
            </a:r>
          </a:p>
          <a:p>
            <a:r>
              <a:rPr lang="en-US" sz="1000" dirty="0"/>
              <a:t>typedef struct </a:t>
            </a:r>
            <a:r>
              <a:rPr lang="en-US" sz="1000" dirty="0" err="1"/>
              <a:t>DateTime</a:t>
            </a:r>
            <a:r>
              <a:rPr lang="en-US" sz="1000" dirty="0"/>
              <a:t>_</a:t>
            </a:r>
          </a:p>
          <a:p>
            <a:r>
              <a:rPr lang="en-US" sz="1000" dirty="0"/>
              <a:t>{</a:t>
            </a:r>
          </a:p>
          <a:p>
            <a:r>
              <a:rPr lang="en-US" sz="1000" dirty="0"/>
              <a:t>  uint8_t year;</a:t>
            </a:r>
          </a:p>
          <a:p>
            <a:r>
              <a:rPr lang="en-US" sz="1000" dirty="0"/>
              <a:t>  uint8_t month;</a:t>
            </a:r>
          </a:p>
          <a:p>
            <a:r>
              <a:rPr lang="en-US" sz="1000" dirty="0"/>
              <a:t>  uint8_t day;</a:t>
            </a:r>
          </a:p>
          <a:p>
            <a:r>
              <a:rPr lang="en-US" sz="1000" dirty="0"/>
              <a:t>  uint8_t weekday;</a:t>
            </a:r>
          </a:p>
          <a:p>
            <a:r>
              <a:rPr lang="en-US" sz="1000" dirty="0"/>
              <a:t>  uint8_t hour;</a:t>
            </a:r>
          </a:p>
          <a:p>
            <a:r>
              <a:rPr lang="en-US" sz="1000" dirty="0"/>
              <a:t>  uint8_t minute;</a:t>
            </a:r>
          </a:p>
          <a:p>
            <a:r>
              <a:rPr lang="en-US" sz="1000" dirty="0"/>
              <a:t>  uint8_t second;</a:t>
            </a:r>
          </a:p>
          <a:p>
            <a:r>
              <a:rPr lang="en-US" sz="1000" dirty="0"/>
              <a:t>}</a:t>
            </a:r>
            <a:r>
              <a:rPr lang="en-US" sz="1000" dirty="0" err="1"/>
              <a:t>DateTime_t</a:t>
            </a:r>
            <a:r>
              <a:rPr lang="en-US" sz="1000" dirty="0"/>
              <a:t>;</a:t>
            </a:r>
          </a:p>
          <a:p>
            <a:endParaRPr lang="en-US" sz="1000" dirty="0"/>
          </a:p>
          <a:p>
            <a:r>
              <a:rPr lang="en-US" sz="1000" dirty="0" err="1"/>
              <a:t>DateTime_t</a:t>
            </a:r>
            <a:r>
              <a:rPr lang="en-US" sz="1000" dirty="0"/>
              <a:t> </a:t>
            </a:r>
            <a:r>
              <a:rPr lang="en-US" sz="1000" dirty="0" err="1"/>
              <a:t>xDateTime</a:t>
            </a:r>
            <a:r>
              <a:rPr lang="en-US" sz="1000" dirty="0"/>
              <a:t>;</a:t>
            </a:r>
          </a:p>
        </p:txBody>
      </p:sp>
      <p:sp>
        <p:nvSpPr>
          <p:cNvPr id="6" name="Rectangle 5">
            <a:extLst>
              <a:ext uri="{FF2B5EF4-FFF2-40B4-BE49-F238E27FC236}">
                <a16:creationId xmlns:a16="http://schemas.microsoft.com/office/drawing/2014/main" id="{23CFCC00-3E33-4412-9016-441BCEDB5E2D}"/>
              </a:ext>
            </a:extLst>
          </p:cNvPr>
          <p:cNvSpPr/>
          <p:nvPr/>
        </p:nvSpPr>
        <p:spPr>
          <a:xfrm>
            <a:off x="4264241" y="2211289"/>
            <a:ext cx="6096000" cy="3323987"/>
          </a:xfrm>
          <a:prstGeom prst="rect">
            <a:avLst/>
          </a:prstGeom>
        </p:spPr>
        <p:txBody>
          <a:bodyPr>
            <a:spAutoFit/>
          </a:bodyPr>
          <a:lstStyle/>
          <a:p>
            <a:r>
              <a:rPr lang="en-US" sz="1000" dirty="0"/>
              <a:t>byte </a:t>
            </a:r>
            <a:r>
              <a:rPr lang="en-US" sz="1000" dirty="0" err="1"/>
              <a:t>decToBcd</a:t>
            </a:r>
            <a:r>
              <a:rPr lang="en-US" sz="1000" dirty="0"/>
              <a:t>(byte </a:t>
            </a:r>
            <a:r>
              <a:rPr lang="en-US" sz="1000" dirty="0" err="1"/>
              <a:t>val</a:t>
            </a:r>
            <a:r>
              <a:rPr lang="en-US" sz="1000" dirty="0"/>
              <a:t>){</a:t>
            </a:r>
          </a:p>
          <a:p>
            <a:r>
              <a:rPr lang="en-US" sz="1000" dirty="0"/>
              <a:t>#if 1</a:t>
            </a:r>
          </a:p>
          <a:p>
            <a:r>
              <a:rPr lang="en-US" sz="1000" dirty="0"/>
              <a:t>  // Convert normal decimal numbers to binary coded decimal</a:t>
            </a:r>
          </a:p>
          <a:p>
            <a:r>
              <a:rPr lang="en-US" sz="1000" dirty="0"/>
              <a:t>  // We need to do this, else time is treated as decimal, and seconds and minutes go till 100 :(</a:t>
            </a:r>
          </a:p>
          <a:p>
            <a:r>
              <a:rPr lang="en-US" sz="1000" dirty="0"/>
              <a:t>  return ( (</a:t>
            </a:r>
            <a:r>
              <a:rPr lang="en-US" sz="1000" dirty="0" err="1"/>
              <a:t>val</a:t>
            </a:r>
            <a:r>
              <a:rPr lang="en-US" sz="1000" dirty="0"/>
              <a:t>/10*16) + (val%10) );</a:t>
            </a:r>
          </a:p>
          <a:p>
            <a:r>
              <a:rPr lang="en-US" sz="1000" dirty="0"/>
              <a:t>#else</a:t>
            </a:r>
          </a:p>
          <a:p>
            <a:r>
              <a:rPr lang="en-US" sz="1000" dirty="0"/>
              <a:t>  return </a:t>
            </a:r>
            <a:r>
              <a:rPr lang="en-US" sz="1000" dirty="0" err="1"/>
              <a:t>val</a:t>
            </a:r>
            <a:r>
              <a:rPr lang="en-US" sz="1000" dirty="0"/>
              <a:t>;</a:t>
            </a:r>
          </a:p>
          <a:p>
            <a:r>
              <a:rPr lang="en-US" sz="1000" dirty="0"/>
              <a:t>#endif</a:t>
            </a:r>
          </a:p>
          <a:p>
            <a:r>
              <a:rPr lang="en-US" sz="1000" dirty="0"/>
              <a:t>}</a:t>
            </a:r>
          </a:p>
          <a:p>
            <a:endParaRPr lang="en-US" sz="1000" dirty="0"/>
          </a:p>
          <a:p>
            <a:r>
              <a:rPr lang="en-US" sz="1000" dirty="0"/>
              <a:t>byte </a:t>
            </a:r>
            <a:r>
              <a:rPr lang="en-US" sz="1000" dirty="0" err="1"/>
              <a:t>bcdToDec</a:t>
            </a:r>
            <a:r>
              <a:rPr lang="en-US" sz="1000" dirty="0"/>
              <a:t>(byte </a:t>
            </a:r>
            <a:r>
              <a:rPr lang="en-US" sz="1000" dirty="0" err="1"/>
              <a:t>val</a:t>
            </a:r>
            <a:r>
              <a:rPr lang="en-US" sz="1000" dirty="0"/>
              <a:t>)  {</a:t>
            </a:r>
          </a:p>
          <a:p>
            <a:r>
              <a:rPr lang="en-US" sz="1000" dirty="0"/>
              <a:t>#if 1</a:t>
            </a:r>
          </a:p>
          <a:p>
            <a:r>
              <a:rPr lang="en-US" sz="1000" dirty="0"/>
              <a:t>  // Convert binary coded decimal to normal decimal numbers</a:t>
            </a:r>
          </a:p>
          <a:p>
            <a:r>
              <a:rPr lang="en-US" sz="1000" dirty="0"/>
              <a:t>  // We need to do this, else time is treated as decimal, and seconds and minutes go till 100 :(</a:t>
            </a:r>
          </a:p>
          <a:p>
            <a:r>
              <a:rPr lang="en-US" sz="1000" dirty="0"/>
              <a:t>  return ( (</a:t>
            </a:r>
            <a:r>
              <a:rPr lang="en-US" sz="1000" dirty="0" err="1"/>
              <a:t>val</a:t>
            </a:r>
            <a:r>
              <a:rPr lang="en-US" sz="1000" dirty="0"/>
              <a:t>/16*10) + (val%16) );</a:t>
            </a:r>
          </a:p>
          <a:p>
            <a:r>
              <a:rPr lang="en-US" sz="1000" dirty="0"/>
              <a:t>#else</a:t>
            </a:r>
          </a:p>
          <a:p>
            <a:r>
              <a:rPr lang="en-US" sz="1000" dirty="0"/>
              <a:t>  return </a:t>
            </a:r>
            <a:r>
              <a:rPr lang="en-US" sz="1000" dirty="0" err="1"/>
              <a:t>val</a:t>
            </a:r>
            <a:r>
              <a:rPr lang="en-US" sz="1000" dirty="0"/>
              <a:t>;</a:t>
            </a:r>
          </a:p>
          <a:p>
            <a:r>
              <a:rPr lang="en-US" sz="1000" dirty="0"/>
              <a:t>#endif</a:t>
            </a:r>
          </a:p>
          <a:p>
            <a:r>
              <a:rPr lang="en-US" sz="1000" dirty="0"/>
              <a:t>}</a:t>
            </a:r>
          </a:p>
          <a:p>
            <a:endParaRPr lang="en-US" sz="1000" dirty="0"/>
          </a:p>
          <a:p>
            <a:endParaRPr lang="en-US" sz="1000" dirty="0"/>
          </a:p>
        </p:txBody>
      </p:sp>
    </p:spTree>
    <p:extLst>
      <p:ext uri="{BB962C8B-B14F-4D97-AF65-F5344CB8AC3E}">
        <p14:creationId xmlns:p14="http://schemas.microsoft.com/office/powerpoint/2010/main" val="1431755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lstStyle/>
          <a:p>
            <a:r>
              <a:rPr lang="en-US" dirty="0"/>
              <a:t>Code</a:t>
            </a:r>
            <a:br>
              <a:rPr lang="en-US" dirty="0"/>
            </a:br>
            <a:r>
              <a:rPr lang="en-US" dirty="0"/>
              <a:t>Get SET Time Using serial port</a:t>
            </a:r>
          </a:p>
        </p:txBody>
      </p:sp>
      <p:sp>
        <p:nvSpPr>
          <p:cNvPr id="3" name="Rectangle 2">
            <a:extLst>
              <a:ext uri="{FF2B5EF4-FFF2-40B4-BE49-F238E27FC236}">
                <a16:creationId xmlns:a16="http://schemas.microsoft.com/office/drawing/2014/main" id="{BB532904-3465-49BF-8F2F-A97FBB92E104}"/>
              </a:ext>
            </a:extLst>
          </p:cNvPr>
          <p:cNvSpPr/>
          <p:nvPr/>
        </p:nvSpPr>
        <p:spPr>
          <a:xfrm>
            <a:off x="544497" y="1921328"/>
            <a:ext cx="4222812" cy="4862870"/>
          </a:xfrm>
          <a:prstGeom prst="rect">
            <a:avLst/>
          </a:prstGeom>
        </p:spPr>
        <p:txBody>
          <a:bodyPr wrap="square">
            <a:spAutoFit/>
          </a:bodyPr>
          <a:lstStyle/>
          <a:p>
            <a:r>
              <a:rPr lang="en-US" sz="1000" dirty="0"/>
              <a:t>char * </a:t>
            </a:r>
            <a:r>
              <a:rPr lang="en-US" sz="1000" dirty="0" err="1"/>
              <a:t>pcGetWeekDayStr</a:t>
            </a:r>
            <a:r>
              <a:rPr lang="en-US" sz="1000" dirty="0"/>
              <a:t>( uint8_t </a:t>
            </a:r>
            <a:r>
              <a:rPr lang="en-US" sz="1000" dirty="0" err="1"/>
              <a:t>uiWeekDay</a:t>
            </a:r>
            <a:r>
              <a:rPr lang="en-US" sz="1000" dirty="0"/>
              <a:t> )</a:t>
            </a:r>
          </a:p>
          <a:p>
            <a:r>
              <a:rPr lang="en-US" sz="1000" dirty="0"/>
              <a:t>{</a:t>
            </a:r>
          </a:p>
          <a:p>
            <a:r>
              <a:rPr lang="en-US" sz="1000" dirty="0"/>
              <a:t>	char * </a:t>
            </a:r>
            <a:r>
              <a:rPr lang="en-US" sz="1000" dirty="0" err="1"/>
              <a:t>pcWeekDay</a:t>
            </a:r>
            <a:r>
              <a:rPr lang="en-US" sz="1000" dirty="0"/>
              <a:t> = (char *) "INVALID";</a:t>
            </a:r>
          </a:p>
          <a:p>
            <a:endParaRPr lang="en-US" sz="1000" dirty="0"/>
          </a:p>
          <a:p>
            <a:r>
              <a:rPr lang="en-US" sz="1000" dirty="0"/>
              <a:t>	switch( </a:t>
            </a:r>
            <a:r>
              <a:rPr lang="en-US" sz="1000" dirty="0" err="1"/>
              <a:t>uiWeekDay</a:t>
            </a:r>
            <a:r>
              <a:rPr lang="en-US" sz="1000" dirty="0"/>
              <a:t> )</a:t>
            </a:r>
          </a:p>
          <a:p>
            <a:r>
              <a:rPr lang="en-US" sz="1000" dirty="0"/>
              <a:t>	{</a:t>
            </a:r>
          </a:p>
          <a:p>
            <a:r>
              <a:rPr lang="en-US" sz="1000" dirty="0"/>
              <a:t>		case 1:</a:t>
            </a:r>
          </a:p>
          <a:p>
            <a:r>
              <a:rPr lang="en-US" sz="1000" dirty="0"/>
              <a:t>			</a:t>
            </a:r>
            <a:r>
              <a:rPr lang="en-US" sz="1000" dirty="0" err="1"/>
              <a:t>pcWeekDay</a:t>
            </a:r>
            <a:r>
              <a:rPr lang="en-US" sz="1000" dirty="0"/>
              <a:t> = (char *) "Sunday";</a:t>
            </a:r>
          </a:p>
          <a:p>
            <a:r>
              <a:rPr lang="en-US" sz="1000" dirty="0"/>
              <a:t>      break;</a:t>
            </a:r>
          </a:p>
          <a:p>
            <a:r>
              <a:rPr lang="en-US" sz="1000" dirty="0"/>
              <a:t>		case 2:</a:t>
            </a:r>
          </a:p>
          <a:p>
            <a:r>
              <a:rPr lang="en-US" sz="1000" dirty="0"/>
              <a:t>			</a:t>
            </a:r>
            <a:r>
              <a:rPr lang="en-US" sz="1000" dirty="0" err="1"/>
              <a:t>pcWeekDay</a:t>
            </a:r>
            <a:r>
              <a:rPr lang="en-US" sz="1000" dirty="0"/>
              <a:t> = (char *) "Monday";</a:t>
            </a:r>
          </a:p>
          <a:p>
            <a:r>
              <a:rPr lang="en-US" sz="1000" dirty="0"/>
              <a:t>      break;</a:t>
            </a:r>
          </a:p>
          <a:p>
            <a:r>
              <a:rPr lang="en-US" sz="1000" dirty="0"/>
              <a:t>		case 3:</a:t>
            </a:r>
          </a:p>
          <a:p>
            <a:r>
              <a:rPr lang="en-US" sz="1000" dirty="0"/>
              <a:t>			</a:t>
            </a:r>
            <a:r>
              <a:rPr lang="en-US" sz="1000" dirty="0" err="1"/>
              <a:t>pcWeekDay</a:t>
            </a:r>
            <a:r>
              <a:rPr lang="en-US" sz="1000" dirty="0"/>
              <a:t> = (char *) "Tuesday";</a:t>
            </a:r>
          </a:p>
          <a:p>
            <a:r>
              <a:rPr lang="en-US" sz="1000" dirty="0"/>
              <a:t>      break;</a:t>
            </a:r>
          </a:p>
          <a:p>
            <a:r>
              <a:rPr lang="en-US" sz="1000" dirty="0"/>
              <a:t>		case 4:</a:t>
            </a:r>
          </a:p>
          <a:p>
            <a:r>
              <a:rPr lang="en-US" sz="1000" dirty="0"/>
              <a:t>			</a:t>
            </a:r>
            <a:r>
              <a:rPr lang="en-US" sz="1000" dirty="0" err="1"/>
              <a:t>pcWeekDay</a:t>
            </a:r>
            <a:r>
              <a:rPr lang="en-US" sz="1000" dirty="0"/>
              <a:t> = (char *) "</a:t>
            </a:r>
            <a:r>
              <a:rPr lang="en-US" sz="1000" dirty="0" err="1"/>
              <a:t>Wednessday</a:t>
            </a:r>
            <a:r>
              <a:rPr lang="en-US" sz="1000" dirty="0"/>
              <a:t>";</a:t>
            </a:r>
          </a:p>
          <a:p>
            <a:r>
              <a:rPr lang="en-US" sz="1000" dirty="0"/>
              <a:t>      break;</a:t>
            </a:r>
          </a:p>
          <a:p>
            <a:r>
              <a:rPr lang="en-US" sz="1000" dirty="0"/>
              <a:t>		case 5:</a:t>
            </a:r>
          </a:p>
          <a:p>
            <a:r>
              <a:rPr lang="en-US" sz="1000" dirty="0"/>
              <a:t>			</a:t>
            </a:r>
            <a:r>
              <a:rPr lang="en-US" sz="1000" dirty="0" err="1"/>
              <a:t>pcWeekDay</a:t>
            </a:r>
            <a:r>
              <a:rPr lang="en-US" sz="1000" dirty="0"/>
              <a:t> = (char *) "Thursday";</a:t>
            </a:r>
          </a:p>
          <a:p>
            <a:r>
              <a:rPr lang="en-US" sz="1000" dirty="0"/>
              <a:t>      break;</a:t>
            </a:r>
          </a:p>
          <a:p>
            <a:r>
              <a:rPr lang="en-US" sz="1000" dirty="0"/>
              <a:t>		case 6:</a:t>
            </a:r>
          </a:p>
          <a:p>
            <a:r>
              <a:rPr lang="en-US" sz="1000" dirty="0"/>
              <a:t>			</a:t>
            </a:r>
            <a:r>
              <a:rPr lang="en-US" sz="1000" dirty="0" err="1"/>
              <a:t>pcWeekDay</a:t>
            </a:r>
            <a:r>
              <a:rPr lang="en-US" sz="1000" dirty="0"/>
              <a:t> = (char *) "Friday";</a:t>
            </a:r>
          </a:p>
          <a:p>
            <a:r>
              <a:rPr lang="en-US" sz="1000" dirty="0"/>
              <a:t>      break;</a:t>
            </a:r>
          </a:p>
          <a:p>
            <a:r>
              <a:rPr lang="en-US" sz="1000" dirty="0"/>
              <a:t>		case 7:</a:t>
            </a:r>
          </a:p>
          <a:p>
            <a:r>
              <a:rPr lang="en-US" sz="1000" dirty="0"/>
              <a:t>			</a:t>
            </a:r>
            <a:r>
              <a:rPr lang="en-US" sz="1000" dirty="0" err="1"/>
              <a:t>pcWeekDay</a:t>
            </a:r>
            <a:r>
              <a:rPr lang="en-US" sz="1000" dirty="0"/>
              <a:t> = (char *) "Saturday";</a:t>
            </a:r>
          </a:p>
          <a:p>
            <a:r>
              <a:rPr lang="en-US" sz="1000" dirty="0"/>
              <a:t>      break;</a:t>
            </a:r>
          </a:p>
          <a:p>
            <a:r>
              <a:rPr lang="en-US" sz="1000" dirty="0"/>
              <a:t>	}</a:t>
            </a:r>
          </a:p>
          <a:p>
            <a:r>
              <a:rPr lang="en-US" sz="1000" dirty="0"/>
              <a:t> </a:t>
            </a:r>
          </a:p>
          <a:p>
            <a:r>
              <a:rPr lang="en-US" sz="1000" dirty="0"/>
              <a:t>	return </a:t>
            </a:r>
            <a:r>
              <a:rPr lang="en-US" sz="1000" dirty="0" err="1"/>
              <a:t>pcWeekDay</a:t>
            </a:r>
            <a:r>
              <a:rPr lang="en-US" sz="1000" dirty="0"/>
              <a:t>;</a:t>
            </a:r>
          </a:p>
          <a:p>
            <a:r>
              <a:rPr lang="en-US" sz="1000" dirty="0"/>
              <a:t>}</a:t>
            </a:r>
          </a:p>
        </p:txBody>
      </p:sp>
    </p:spTree>
    <p:extLst>
      <p:ext uri="{BB962C8B-B14F-4D97-AF65-F5344CB8AC3E}">
        <p14:creationId xmlns:p14="http://schemas.microsoft.com/office/powerpoint/2010/main" val="21786312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lstStyle/>
          <a:p>
            <a:r>
              <a:rPr lang="en-US" dirty="0"/>
              <a:t>Code</a:t>
            </a:r>
            <a:br>
              <a:rPr lang="en-US" dirty="0"/>
            </a:br>
            <a:r>
              <a:rPr lang="en-US" dirty="0"/>
              <a:t>Get SET Time Using serial port</a:t>
            </a:r>
          </a:p>
        </p:txBody>
      </p:sp>
      <p:sp>
        <p:nvSpPr>
          <p:cNvPr id="6" name="Rectangle 5">
            <a:extLst>
              <a:ext uri="{FF2B5EF4-FFF2-40B4-BE49-F238E27FC236}">
                <a16:creationId xmlns:a16="http://schemas.microsoft.com/office/drawing/2014/main" id="{043407D2-BE0A-49C5-A8E9-48633B592CA5}"/>
              </a:ext>
            </a:extLst>
          </p:cNvPr>
          <p:cNvSpPr/>
          <p:nvPr/>
        </p:nvSpPr>
        <p:spPr>
          <a:xfrm>
            <a:off x="269291" y="2057401"/>
            <a:ext cx="6096000" cy="5170646"/>
          </a:xfrm>
          <a:prstGeom prst="rect">
            <a:avLst/>
          </a:prstGeom>
        </p:spPr>
        <p:txBody>
          <a:bodyPr>
            <a:spAutoFit/>
          </a:bodyPr>
          <a:lstStyle/>
          <a:p>
            <a:r>
              <a:rPr lang="en-US" sz="1000" dirty="0"/>
              <a:t>void </a:t>
            </a:r>
            <a:r>
              <a:rPr lang="en-US" sz="1000" dirty="0" err="1"/>
              <a:t>vGetRtcFromUser</a:t>
            </a:r>
            <a:r>
              <a:rPr lang="en-US" sz="1000" dirty="0"/>
              <a:t>()</a:t>
            </a:r>
          </a:p>
          <a:p>
            <a:r>
              <a:rPr lang="en-US" sz="1000" dirty="0"/>
              <a:t>{</a:t>
            </a:r>
          </a:p>
          <a:p>
            <a:r>
              <a:rPr lang="en-US" sz="1000" dirty="0"/>
              <a:t>	/* Get Year */</a:t>
            </a:r>
          </a:p>
          <a:p>
            <a:r>
              <a:rPr lang="en-US" sz="1000" dirty="0"/>
              <a:t>	Serial.print("Enter Year (0 - 99) : ");</a:t>
            </a:r>
          </a:p>
          <a:p>
            <a:r>
              <a:rPr lang="en-US" sz="1000" dirty="0"/>
              <a:t>	while( </a:t>
            </a:r>
            <a:r>
              <a:rPr lang="en-US" sz="1000" dirty="0" err="1"/>
              <a:t>Serial.available</a:t>
            </a:r>
            <a:r>
              <a:rPr lang="en-US" sz="1000" dirty="0"/>
              <a:t>() == 0 ); // Wait for user input</a:t>
            </a:r>
          </a:p>
          <a:p>
            <a:r>
              <a:rPr lang="en-US" sz="1000" dirty="0"/>
              <a:t>	</a:t>
            </a:r>
            <a:r>
              <a:rPr lang="en-US" sz="1000" dirty="0" err="1"/>
              <a:t>xDateTime.year</a:t>
            </a:r>
            <a:r>
              <a:rPr lang="en-US" sz="1000" dirty="0"/>
              <a:t> = </a:t>
            </a:r>
            <a:r>
              <a:rPr lang="en-US" sz="1000" dirty="0" err="1"/>
              <a:t>strtoul</a:t>
            </a:r>
            <a:r>
              <a:rPr lang="en-US" sz="1000" dirty="0"/>
              <a:t>(</a:t>
            </a:r>
            <a:r>
              <a:rPr lang="en-US" sz="1000" dirty="0" err="1"/>
              <a:t>Serial.readString</a:t>
            </a:r>
            <a:r>
              <a:rPr lang="en-US" sz="1000" dirty="0"/>
              <a:t>().</a:t>
            </a:r>
            <a:r>
              <a:rPr lang="en-US" sz="1000" dirty="0" err="1"/>
              <a:t>c_str</a:t>
            </a:r>
            <a:r>
              <a:rPr lang="en-US" sz="1000" dirty="0"/>
              <a:t>(), NULL, 0);</a:t>
            </a:r>
          </a:p>
          <a:p>
            <a:r>
              <a:rPr lang="en-US" sz="1000" dirty="0"/>
              <a:t>	Serial.println(</a:t>
            </a:r>
            <a:r>
              <a:rPr lang="en-US" sz="1000" dirty="0" err="1"/>
              <a:t>xDateTime.year</a:t>
            </a:r>
            <a:r>
              <a:rPr lang="en-US" sz="1000" dirty="0"/>
              <a:t>);</a:t>
            </a:r>
          </a:p>
          <a:p>
            <a:endParaRPr lang="en-US" sz="1000" dirty="0"/>
          </a:p>
          <a:p>
            <a:r>
              <a:rPr lang="en-US" sz="1000" dirty="0"/>
              <a:t>	/* Get Month */</a:t>
            </a:r>
          </a:p>
          <a:p>
            <a:r>
              <a:rPr lang="en-US" sz="1000" dirty="0"/>
              <a:t>	Serial.print("Enter Month (1 - 12) : ");</a:t>
            </a:r>
          </a:p>
          <a:p>
            <a:r>
              <a:rPr lang="en-US" sz="1000" dirty="0"/>
              <a:t>	while( </a:t>
            </a:r>
            <a:r>
              <a:rPr lang="en-US" sz="1000" dirty="0" err="1"/>
              <a:t>Serial.available</a:t>
            </a:r>
            <a:r>
              <a:rPr lang="en-US" sz="1000" dirty="0"/>
              <a:t>() == 0 ); // Wait for user input</a:t>
            </a:r>
          </a:p>
          <a:p>
            <a:r>
              <a:rPr lang="en-US" sz="1000" dirty="0"/>
              <a:t>	</a:t>
            </a:r>
            <a:r>
              <a:rPr lang="en-US" sz="1000" dirty="0" err="1"/>
              <a:t>xDateTime.month</a:t>
            </a:r>
            <a:r>
              <a:rPr lang="en-US" sz="1000" dirty="0"/>
              <a:t> = </a:t>
            </a:r>
            <a:r>
              <a:rPr lang="en-US" sz="1000" dirty="0" err="1"/>
              <a:t>strtoul</a:t>
            </a:r>
            <a:r>
              <a:rPr lang="en-US" sz="1000" dirty="0"/>
              <a:t>(</a:t>
            </a:r>
            <a:r>
              <a:rPr lang="en-US" sz="1000" dirty="0" err="1"/>
              <a:t>Serial.readString</a:t>
            </a:r>
            <a:r>
              <a:rPr lang="en-US" sz="1000" dirty="0"/>
              <a:t>().</a:t>
            </a:r>
            <a:r>
              <a:rPr lang="en-US" sz="1000" dirty="0" err="1"/>
              <a:t>c_str</a:t>
            </a:r>
            <a:r>
              <a:rPr lang="en-US" sz="1000" dirty="0"/>
              <a:t>(), NULL, 0);</a:t>
            </a:r>
          </a:p>
          <a:p>
            <a:r>
              <a:rPr lang="en-US" sz="1000" dirty="0"/>
              <a:t>	Serial.println(</a:t>
            </a:r>
            <a:r>
              <a:rPr lang="en-US" sz="1000" dirty="0" err="1"/>
              <a:t>xDateTime.month</a:t>
            </a:r>
            <a:r>
              <a:rPr lang="en-US" sz="1000" dirty="0"/>
              <a:t>); </a:t>
            </a:r>
          </a:p>
          <a:p>
            <a:endParaRPr lang="en-US" sz="1000" dirty="0"/>
          </a:p>
          <a:p>
            <a:r>
              <a:rPr lang="en-US" sz="1000" dirty="0"/>
              <a:t>	/* Get Day */</a:t>
            </a:r>
          </a:p>
          <a:p>
            <a:r>
              <a:rPr lang="en-US" sz="1000" dirty="0"/>
              <a:t>	Serial.print("Enter Day (1 - 31) : ");</a:t>
            </a:r>
          </a:p>
          <a:p>
            <a:r>
              <a:rPr lang="en-US" sz="1000" dirty="0"/>
              <a:t>	while( </a:t>
            </a:r>
            <a:r>
              <a:rPr lang="en-US" sz="1000" dirty="0" err="1"/>
              <a:t>Serial.available</a:t>
            </a:r>
            <a:r>
              <a:rPr lang="en-US" sz="1000" dirty="0"/>
              <a:t>() == 0 ); // Wait for user input</a:t>
            </a:r>
          </a:p>
          <a:p>
            <a:r>
              <a:rPr lang="en-US" sz="1000" dirty="0"/>
              <a:t>	</a:t>
            </a:r>
            <a:r>
              <a:rPr lang="en-US" sz="1000" dirty="0" err="1"/>
              <a:t>xDateTime.day</a:t>
            </a:r>
            <a:r>
              <a:rPr lang="en-US" sz="1000" dirty="0"/>
              <a:t> = </a:t>
            </a:r>
            <a:r>
              <a:rPr lang="en-US" sz="1000" dirty="0" err="1"/>
              <a:t>strtoul</a:t>
            </a:r>
            <a:r>
              <a:rPr lang="en-US" sz="1000" dirty="0"/>
              <a:t>(</a:t>
            </a:r>
            <a:r>
              <a:rPr lang="en-US" sz="1000" dirty="0" err="1"/>
              <a:t>Serial.readString</a:t>
            </a:r>
            <a:r>
              <a:rPr lang="en-US" sz="1000" dirty="0"/>
              <a:t>().</a:t>
            </a:r>
            <a:r>
              <a:rPr lang="en-US" sz="1000" dirty="0" err="1"/>
              <a:t>c_str</a:t>
            </a:r>
            <a:r>
              <a:rPr lang="en-US" sz="1000" dirty="0"/>
              <a:t>(), NULL, 0);</a:t>
            </a:r>
          </a:p>
          <a:p>
            <a:r>
              <a:rPr lang="en-US" sz="1000" dirty="0"/>
              <a:t>	Serial.println(</a:t>
            </a:r>
            <a:r>
              <a:rPr lang="en-US" sz="1000" dirty="0" err="1"/>
              <a:t>xDateTime.day</a:t>
            </a:r>
            <a:r>
              <a:rPr lang="en-US" sz="1000" dirty="0"/>
              <a:t>); </a:t>
            </a:r>
          </a:p>
          <a:p>
            <a:endParaRPr lang="en-US" sz="1000" dirty="0"/>
          </a:p>
          <a:p>
            <a:r>
              <a:rPr lang="en-US" sz="1000" dirty="0"/>
              <a:t>	/* Get Week Day */</a:t>
            </a:r>
          </a:p>
          <a:p>
            <a:r>
              <a:rPr lang="en-US" sz="1000" dirty="0"/>
              <a:t>	Serial.print("Enter Week Day (1 [Sunday] - 7 [Saturday]) : ");</a:t>
            </a:r>
          </a:p>
          <a:p>
            <a:r>
              <a:rPr lang="en-US" sz="1000" dirty="0"/>
              <a:t>	while( </a:t>
            </a:r>
            <a:r>
              <a:rPr lang="en-US" sz="1000" dirty="0" err="1"/>
              <a:t>Serial.available</a:t>
            </a:r>
            <a:r>
              <a:rPr lang="en-US" sz="1000" dirty="0"/>
              <a:t>() == 0 ); // Wait for user input</a:t>
            </a:r>
          </a:p>
          <a:p>
            <a:r>
              <a:rPr lang="en-US" sz="1000" dirty="0"/>
              <a:t>	</a:t>
            </a:r>
            <a:r>
              <a:rPr lang="en-US" sz="1000" dirty="0" err="1"/>
              <a:t>xDateTime.weekday</a:t>
            </a:r>
            <a:r>
              <a:rPr lang="en-US" sz="1000" dirty="0"/>
              <a:t> = </a:t>
            </a:r>
            <a:r>
              <a:rPr lang="en-US" sz="1000" dirty="0" err="1"/>
              <a:t>strtoul</a:t>
            </a:r>
            <a:r>
              <a:rPr lang="en-US" sz="1000" dirty="0"/>
              <a:t>(</a:t>
            </a:r>
            <a:r>
              <a:rPr lang="en-US" sz="1000" dirty="0" err="1"/>
              <a:t>Serial.readString</a:t>
            </a:r>
            <a:r>
              <a:rPr lang="en-US" sz="1000" dirty="0"/>
              <a:t>().</a:t>
            </a:r>
            <a:r>
              <a:rPr lang="en-US" sz="1000" dirty="0" err="1"/>
              <a:t>c_str</a:t>
            </a:r>
            <a:r>
              <a:rPr lang="en-US" sz="1000" dirty="0"/>
              <a:t>(), NULL, 0);</a:t>
            </a:r>
          </a:p>
          <a:p>
            <a:r>
              <a:rPr lang="en-US" sz="1000" dirty="0"/>
              <a:t>	Serial.println(</a:t>
            </a:r>
            <a:r>
              <a:rPr lang="en-US" sz="1000" dirty="0" err="1"/>
              <a:t>xDateTime.weekday</a:t>
            </a:r>
            <a:r>
              <a:rPr lang="en-US" sz="1000" dirty="0"/>
              <a:t>);</a:t>
            </a:r>
          </a:p>
          <a:p>
            <a:endParaRPr lang="en-US" sz="1000" dirty="0"/>
          </a:p>
          <a:p>
            <a:r>
              <a:rPr lang="en-US" sz="1000" dirty="0"/>
              <a:t>	/* Get Hour */</a:t>
            </a:r>
          </a:p>
          <a:p>
            <a:r>
              <a:rPr lang="en-US" sz="1000" dirty="0"/>
              <a:t>	Serial.print("Enter Hour (24-hour) : ");</a:t>
            </a:r>
          </a:p>
          <a:p>
            <a:r>
              <a:rPr lang="en-US" sz="1000" dirty="0"/>
              <a:t>	while( </a:t>
            </a:r>
            <a:r>
              <a:rPr lang="en-US" sz="1000" dirty="0" err="1"/>
              <a:t>Serial.available</a:t>
            </a:r>
            <a:r>
              <a:rPr lang="en-US" sz="1000" dirty="0"/>
              <a:t>() == 0 ); // Wait for user input</a:t>
            </a:r>
          </a:p>
          <a:p>
            <a:r>
              <a:rPr lang="en-US" sz="1000" dirty="0"/>
              <a:t>	</a:t>
            </a:r>
            <a:r>
              <a:rPr lang="en-US" sz="1000" dirty="0" err="1"/>
              <a:t>xDateTime.hour</a:t>
            </a:r>
            <a:r>
              <a:rPr lang="en-US" sz="1000" dirty="0"/>
              <a:t> = </a:t>
            </a:r>
            <a:r>
              <a:rPr lang="en-US" sz="1000" dirty="0" err="1"/>
              <a:t>strtoul</a:t>
            </a:r>
            <a:r>
              <a:rPr lang="en-US" sz="1000" dirty="0"/>
              <a:t>(</a:t>
            </a:r>
            <a:r>
              <a:rPr lang="en-US" sz="1000" dirty="0" err="1"/>
              <a:t>Serial.readString</a:t>
            </a:r>
            <a:r>
              <a:rPr lang="en-US" sz="1000" dirty="0"/>
              <a:t>().</a:t>
            </a:r>
            <a:r>
              <a:rPr lang="en-US" sz="1000" dirty="0" err="1"/>
              <a:t>c_str</a:t>
            </a:r>
            <a:r>
              <a:rPr lang="en-US" sz="1000" dirty="0"/>
              <a:t>(), NULL, 0);</a:t>
            </a:r>
          </a:p>
          <a:p>
            <a:r>
              <a:rPr lang="en-US" sz="1000" dirty="0"/>
              <a:t>	Serial.println(</a:t>
            </a:r>
            <a:r>
              <a:rPr lang="en-US" sz="1000" dirty="0" err="1"/>
              <a:t>xDateTime.hour</a:t>
            </a:r>
            <a:r>
              <a:rPr lang="en-US" sz="1000" dirty="0"/>
              <a:t>); </a:t>
            </a:r>
          </a:p>
          <a:p>
            <a:endParaRPr lang="en-US" sz="1000" dirty="0"/>
          </a:p>
          <a:p>
            <a:r>
              <a:rPr lang="en-US" sz="1000" dirty="0"/>
              <a:t>	</a:t>
            </a:r>
          </a:p>
        </p:txBody>
      </p:sp>
      <p:sp>
        <p:nvSpPr>
          <p:cNvPr id="7" name="Rectangle 6">
            <a:extLst>
              <a:ext uri="{FF2B5EF4-FFF2-40B4-BE49-F238E27FC236}">
                <a16:creationId xmlns:a16="http://schemas.microsoft.com/office/drawing/2014/main" id="{BBCD7584-1309-4B12-B561-044F13575ABE}"/>
              </a:ext>
            </a:extLst>
          </p:cNvPr>
          <p:cNvSpPr/>
          <p:nvPr/>
        </p:nvSpPr>
        <p:spPr>
          <a:xfrm>
            <a:off x="5595894" y="4765119"/>
            <a:ext cx="6096000" cy="2092881"/>
          </a:xfrm>
          <a:prstGeom prst="rect">
            <a:avLst/>
          </a:prstGeom>
        </p:spPr>
        <p:txBody>
          <a:bodyPr>
            <a:spAutoFit/>
          </a:bodyPr>
          <a:lstStyle/>
          <a:p>
            <a:endParaRPr lang="en-US" sz="1000" dirty="0"/>
          </a:p>
          <a:p>
            <a:r>
              <a:rPr lang="en-US" sz="1000" dirty="0"/>
              <a:t>	/* Get Minute */</a:t>
            </a:r>
          </a:p>
          <a:p>
            <a:r>
              <a:rPr lang="en-US" sz="1000" dirty="0"/>
              <a:t>	Serial.print("Enter Minute : ");</a:t>
            </a:r>
          </a:p>
          <a:p>
            <a:r>
              <a:rPr lang="en-US" sz="1000" dirty="0"/>
              <a:t>	while( </a:t>
            </a:r>
            <a:r>
              <a:rPr lang="en-US" sz="1000" dirty="0" err="1"/>
              <a:t>Serial.available</a:t>
            </a:r>
            <a:r>
              <a:rPr lang="en-US" sz="1000" dirty="0"/>
              <a:t>() == 0 ); // Wait for user input</a:t>
            </a:r>
          </a:p>
          <a:p>
            <a:r>
              <a:rPr lang="en-US" sz="1000" dirty="0"/>
              <a:t>	</a:t>
            </a:r>
            <a:r>
              <a:rPr lang="en-US" sz="1000" dirty="0" err="1"/>
              <a:t>xDateTime.minute</a:t>
            </a:r>
            <a:r>
              <a:rPr lang="en-US" sz="1000" dirty="0"/>
              <a:t> = </a:t>
            </a:r>
            <a:r>
              <a:rPr lang="en-US" sz="1000" dirty="0" err="1"/>
              <a:t>strtoul</a:t>
            </a:r>
            <a:r>
              <a:rPr lang="en-US" sz="1000" dirty="0"/>
              <a:t>(</a:t>
            </a:r>
            <a:r>
              <a:rPr lang="en-US" sz="1000" dirty="0" err="1"/>
              <a:t>Serial.readString</a:t>
            </a:r>
            <a:r>
              <a:rPr lang="en-US" sz="1000" dirty="0"/>
              <a:t>().</a:t>
            </a:r>
            <a:r>
              <a:rPr lang="en-US" sz="1000" dirty="0" err="1"/>
              <a:t>c_str</a:t>
            </a:r>
            <a:r>
              <a:rPr lang="en-US" sz="1000" dirty="0"/>
              <a:t>(), NULL, 0);</a:t>
            </a:r>
          </a:p>
          <a:p>
            <a:r>
              <a:rPr lang="en-US" sz="1000" dirty="0"/>
              <a:t>	Serial.println(</a:t>
            </a:r>
            <a:r>
              <a:rPr lang="en-US" sz="1000" dirty="0" err="1"/>
              <a:t>xDateTime.minute</a:t>
            </a:r>
            <a:r>
              <a:rPr lang="en-US" sz="1000" dirty="0"/>
              <a:t>); </a:t>
            </a:r>
          </a:p>
          <a:p>
            <a:endParaRPr lang="en-US" sz="1000" dirty="0"/>
          </a:p>
          <a:p>
            <a:r>
              <a:rPr lang="en-US" sz="1000" dirty="0"/>
              <a:t>	/* Get Second */</a:t>
            </a:r>
          </a:p>
          <a:p>
            <a:r>
              <a:rPr lang="en-US" sz="1000" dirty="0"/>
              <a:t>	Serial.print("Enter Second : ");</a:t>
            </a:r>
          </a:p>
          <a:p>
            <a:r>
              <a:rPr lang="en-US" sz="1000" dirty="0"/>
              <a:t>	while( </a:t>
            </a:r>
            <a:r>
              <a:rPr lang="en-US" sz="1000" dirty="0" err="1"/>
              <a:t>Serial.available</a:t>
            </a:r>
            <a:r>
              <a:rPr lang="en-US" sz="1000" dirty="0"/>
              <a:t>() == 0 ); // Wait for user input</a:t>
            </a:r>
          </a:p>
          <a:p>
            <a:r>
              <a:rPr lang="en-US" sz="1000" dirty="0"/>
              <a:t>	</a:t>
            </a:r>
            <a:r>
              <a:rPr lang="en-US" sz="1000" dirty="0" err="1"/>
              <a:t>xDateTime.second</a:t>
            </a:r>
            <a:r>
              <a:rPr lang="en-US" sz="1000" dirty="0"/>
              <a:t> = </a:t>
            </a:r>
            <a:r>
              <a:rPr lang="en-US" sz="1000" dirty="0" err="1"/>
              <a:t>strtoul</a:t>
            </a:r>
            <a:r>
              <a:rPr lang="en-US" sz="1000" dirty="0"/>
              <a:t>(</a:t>
            </a:r>
            <a:r>
              <a:rPr lang="en-US" sz="1000" dirty="0" err="1"/>
              <a:t>Serial.readString</a:t>
            </a:r>
            <a:r>
              <a:rPr lang="en-US" sz="1000" dirty="0"/>
              <a:t>().</a:t>
            </a:r>
            <a:r>
              <a:rPr lang="en-US" sz="1000" dirty="0" err="1"/>
              <a:t>c_str</a:t>
            </a:r>
            <a:r>
              <a:rPr lang="en-US" sz="1000" dirty="0"/>
              <a:t>(), NULL, 0);</a:t>
            </a:r>
          </a:p>
          <a:p>
            <a:r>
              <a:rPr lang="en-US" sz="1000" dirty="0"/>
              <a:t>	Serial.println(</a:t>
            </a:r>
            <a:r>
              <a:rPr lang="en-US" sz="1000" dirty="0" err="1"/>
              <a:t>xDateTime.second</a:t>
            </a:r>
            <a:r>
              <a:rPr lang="en-US" sz="1000" dirty="0"/>
              <a:t>);</a:t>
            </a:r>
          </a:p>
          <a:p>
            <a:r>
              <a:rPr lang="en-US" sz="1000" dirty="0"/>
              <a:t>}</a:t>
            </a:r>
          </a:p>
        </p:txBody>
      </p:sp>
    </p:spTree>
    <p:extLst>
      <p:ext uri="{BB962C8B-B14F-4D97-AF65-F5344CB8AC3E}">
        <p14:creationId xmlns:p14="http://schemas.microsoft.com/office/powerpoint/2010/main" val="2759962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lstStyle/>
          <a:p>
            <a:r>
              <a:rPr lang="en-US" dirty="0"/>
              <a:t>Code</a:t>
            </a:r>
            <a:br>
              <a:rPr lang="en-US" dirty="0"/>
            </a:br>
            <a:r>
              <a:rPr lang="en-US" dirty="0"/>
              <a:t>Get SET Time Using serial port</a:t>
            </a:r>
          </a:p>
        </p:txBody>
      </p:sp>
      <p:sp>
        <p:nvSpPr>
          <p:cNvPr id="3" name="Rectangle 2">
            <a:extLst>
              <a:ext uri="{FF2B5EF4-FFF2-40B4-BE49-F238E27FC236}">
                <a16:creationId xmlns:a16="http://schemas.microsoft.com/office/drawing/2014/main" id="{6F007F13-72B9-4A2F-8B85-1707F6C66792}"/>
              </a:ext>
            </a:extLst>
          </p:cNvPr>
          <p:cNvSpPr/>
          <p:nvPr/>
        </p:nvSpPr>
        <p:spPr>
          <a:xfrm>
            <a:off x="402453" y="1769900"/>
            <a:ext cx="4213935" cy="4247317"/>
          </a:xfrm>
          <a:prstGeom prst="rect">
            <a:avLst/>
          </a:prstGeom>
        </p:spPr>
        <p:txBody>
          <a:bodyPr wrap="square">
            <a:spAutoFit/>
          </a:bodyPr>
          <a:lstStyle/>
          <a:p>
            <a:r>
              <a:rPr lang="en-US" sz="1000" dirty="0"/>
              <a:t>void </a:t>
            </a:r>
            <a:r>
              <a:rPr lang="en-US" sz="1000" dirty="0" err="1"/>
              <a:t>setDateTime</a:t>
            </a:r>
            <a:r>
              <a:rPr lang="en-US" sz="1000" dirty="0"/>
              <a:t>()</a:t>
            </a:r>
          </a:p>
          <a:p>
            <a:r>
              <a:rPr lang="en-US" sz="1000" dirty="0"/>
              <a:t>{</a:t>
            </a:r>
          </a:p>
          <a:p>
            <a:r>
              <a:rPr lang="en-US" sz="1000" dirty="0"/>
              <a:t>	</a:t>
            </a:r>
            <a:r>
              <a:rPr lang="en-US" sz="1000" dirty="0" err="1"/>
              <a:t>vGetRtcFromUser</a:t>
            </a:r>
            <a:r>
              <a:rPr lang="en-US" sz="1000" dirty="0"/>
              <a:t>();</a:t>
            </a:r>
          </a:p>
          <a:p>
            <a:endParaRPr lang="en-US" sz="1000" dirty="0"/>
          </a:p>
          <a:p>
            <a:r>
              <a:rPr lang="en-US" sz="1000" dirty="0"/>
              <a:t>	byte second     = </a:t>
            </a:r>
            <a:r>
              <a:rPr lang="en-US" sz="1000" dirty="0" err="1"/>
              <a:t>xDateTime.second</a:t>
            </a:r>
            <a:r>
              <a:rPr lang="en-US" sz="1000" dirty="0"/>
              <a:t>;	//0-59</a:t>
            </a:r>
          </a:p>
          <a:p>
            <a:r>
              <a:rPr lang="en-US" sz="1000" dirty="0"/>
              <a:t>	byte minute     = </a:t>
            </a:r>
            <a:r>
              <a:rPr lang="en-US" sz="1000" dirty="0" err="1"/>
              <a:t>xDateTime.minute</a:t>
            </a:r>
            <a:r>
              <a:rPr lang="en-US" sz="1000" dirty="0"/>
              <a:t>;	//0-59</a:t>
            </a:r>
          </a:p>
          <a:p>
            <a:r>
              <a:rPr lang="en-US" sz="1000" dirty="0"/>
              <a:t>	byte hour       = </a:t>
            </a:r>
            <a:r>
              <a:rPr lang="en-US" sz="1000" dirty="0" err="1"/>
              <a:t>xDateTime.hour</a:t>
            </a:r>
            <a:r>
              <a:rPr lang="en-US" sz="1000" dirty="0"/>
              <a:t>;		//0-23</a:t>
            </a:r>
          </a:p>
          <a:p>
            <a:r>
              <a:rPr lang="en-US" sz="1000" dirty="0"/>
              <a:t>	byte </a:t>
            </a:r>
            <a:r>
              <a:rPr lang="en-US" sz="1000" dirty="0" err="1"/>
              <a:t>weekDay</a:t>
            </a:r>
            <a:r>
              <a:rPr lang="en-US" sz="1000" dirty="0"/>
              <a:t>    = </a:t>
            </a:r>
            <a:r>
              <a:rPr lang="en-US" sz="1000" dirty="0" err="1"/>
              <a:t>xDateTime.weekday</a:t>
            </a:r>
            <a:r>
              <a:rPr lang="en-US" sz="1000" dirty="0"/>
              <a:t>;	//1-7</a:t>
            </a:r>
          </a:p>
          <a:p>
            <a:r>
              <a:rPr lang="en-US" sz="1000" dirty="0"/>
              <a:t>	byte </a:t>
            </a:r>
            <a:r>
              <a:rPr lang="en-US" sz="1000" dirty="0" err="1"/>
              <a:t>monthDay</a:t>
            </a:r>
            <a:r>
              <a:rPr lang="en-US" sz="1000" dirty="0"/>
              <a:t>   = </a:t>
            </a:r>
            <a:r>
              <a:rPr lang="en-US" sz="1000" dirty="0" err="1"/>
              <a:t>xDateTime.day</a:t>
            </a:r>
            <a:r>
              <a:rPr lang="en-US" sz="1000" dirty="0"/>
              <a:t>;		//1-31</a:t>
            </a:r>
          </a:p>
          <a:p>
            <a:r>
              <a:rPr lang="en-US" sz="1000" dirty="0"/>
              <a:t>	byte month      = </a:t>
            </a:r>
            <a:r>
              <a:rPr lang="en-US" sz="1000" dirty="0" err="1"/>
              <a:t>xDateTime.month</a:t>
            </a:r>
            <a:r>
              <a:rPr lang="en-US" sz="1000" dirty="0"/>
              <a:t>;		//1-12</a:t>
            </a:r>
          </a:p>
          <a:p>
            <a:r>
              <a:rPr lang="en-US" sz="1000" dirty="0"/>
              <a:t>	byte year       = </a:t>
            </a:r>
            <a:r>
              <a:rPr lang="en-US" sz="1000" dirty="0" err="1"/>
              <a:t>xDateTime.year</a:t>
            </a:r>
            <a:r>
              <a:rPr lang="en-US" sz="1000" dirty="0"/>
              <a:t>;		//0-99</a:t>
            </a:r>
          </a:p>
          <a:p>
            <a:endParaRPr lang="en-US" sz="1000" dirty="0"/>
          </a:p>
          <a:p>
            <a:r>
              <a:rPr lang="en-US" sz="1000" dirty="0"/>
              <a:t>	</a:t>
            </a:r>
            <a:r>
              <a:rPr lang="en-US" sz="1000" dirty="0" err="1"/>
              <a:t>Wire.beginTransmission</a:t>
            </a:r>
            <a:r>
              <a:rPr lang="en-US" sz="1000" dirty="0"/>
              <a:t>(DS1307_ADDRESS);</a:t>
            </a:r>
          </a:p>
          <a:p>
            <a:r>
              <a:rPr lang="en-US" sz="1000" dirty="0"/>
              <a:t>	</a:t>
            </a:r>
            <a:r>
              <a:rPr lang="en-US" sz="1000" dirty="0" err="1"/>
              <a:t>Wire.write</a:t>
            </a:r>
            <a:r>
              <a:rPr lang="en-US" sz="1000" dirty="0"/>
              <a:t>(zero); //stop Oscillator</a:t>
            </a:r>
          </a:p>
          <a:p>
            <a:endParaRPr lang="en-US" sz="1000" dirty="0"/>
          </a:p>
          <a:p>
            <a:r>
              <a:rPr lang="en-US" sz="1000" dirty="0"/>
              <a:t>	</a:t>
            </a:r>
            <a:r>
              <a:rPr lang="en-US" sz="1000" dirty="0" err="1"/>
              <a:t>Wire.write</a:t>
            </a:r>
            <a:r>
              <a:rPr lang="en-US" sz="1000" dirty="0"/>
              <a:t>(</a:t>
            </a:r>
            <a:r>
              <a:rPr lang="en-US" sz="1000" dirty="0" err="1"/>
              <a:t>decToBcd</a:t>
            </a:r>
            <a:r>
              <a:rPr lang="en-US" sz="1000" dirty="0"/>
              <a:t>(second));</a:t>
            </a:r>
          </a:p>
          <a:p>
            <a:r>
              <a:rPr lang="en-US" sz="1000" dirty="0"/>
              <a:t>	</a:t>
            </a:r>
            <a:r>
              <a:rPr lang="en-US" sz="1000" dirty="0" err="1"/>
              <a:t>Wire.write</a:t>
            </a:r>
            <a:r>
              <a:rPr lang="en-US" sz="1000" dirty="0"/>
              <a:t>(</a:t>
            </a:r>
            <a:r>
              <a:rPr lang="en-US" sz="1000" dirty="0" err="1"/>
              <a:t>decToBcd</a:t>
            </a:r>
            <a:r>
              <a:rPr lang="en-US" sz="1000" dirty="0"/>
              <a:t>(minute));</a:t>
            </a:r>
          </a:p>
          <a:p>
            <a:r>
              <a:rPr lang="en-US" sz="1000" dirty="0"/>
              <a:t>	</a:t>
            </a:r>
            <a:r>
              <a:rPr lang="en-US" sz="1000" dirty="0" err="1"/>
              <a:t>Wire.write</a:t>
            </a:r>
            <a:r>
              <a:rPr lang="en-US" sz="1000" dirty="0"/>
              <a:t>(</a:t>
            </a:r>
            <a:r>
              <a:rPr lang="en-US" sz="1000" dirty="0" err="1"/>
              <a:t>decToBcd</a:t>
            </a:r>
            <a:r>
              <a:rPr lang="en-US" sz="1000" dirty="0"/>
              <a:t>(hour));</a:t>
            </a:r>
          </a:p>
          <a:p>
            <a:r>
              <a:rPr lang="en-US" sz="1000" dirty="0"/>
              <a:t>	</a:t>
            </a:r>
            <a:r>
              <a:rPr lang="en-US" sz="1000" dirty="0" err="1"/>
              <a:t>Wire.write</a:t>
            </a:r>
            <a:r>
              <a:rPr lang="en-US" sz="1000" dirty="0"/>
              <a:t>(</a:t>
            </a:r>
            <a:r>
              <a:rPr lang="en-US" sz="1000" dirty="0" err="1"/>
              <a:t>decToBcd</a:t>
            </a:r>
            <a:r>
              <a:rPr lang="en-US" sz="1000" dirty="0"/>
              <a:t>(</a:t>
            </a:r>
            <a:r>
              <a:rPr lang="en-US" sz="1000" dirty="0" err="1"/>
              <a:t>weekDay</a:t>
            </a:r>
            <a:r>
              <a:rPr lang="en-US" sz="1000" dirty="0"/>
              <a:t>));</a:t>
            </a:r>
          </a:p>
          <a:p>
            <a:r>
              <a:rPr lang="en-US" sz="1000" dirty="0"/>
              <a:t>	</a:t>
            </a:r>
            <a:r>
              <a:rPr lang="en-US" sz="1000" dirty="0" err="1"/>
              <a:t>Wire.write</a:t>
            </a:r>
            <a:r>
              <a:rPr lang="en-US" sz="1000" dirty="0"/>
              <a:t>(</a:t>
            </a:r>
            <a:r>
              <a:rPr lang="en-US" sz="1000" dirty="0" err="1"/>
              <a:t>decToBcd</a:t>
            </a:r>
            <a:r>
              <a:rPr lang="en-US" sz="1000" dirty="0"/>
              <a:t>(</a:t>
            </a:r>
            <a:r>
              <a:rPr lang="en-US" sz="1000" dirty="0" err="1"/>
              <a:t>monthDay</a:t>
            </a:r>
            <a:r>
              <a:rPr lang="en-US" sz="1000" dirty="0"/>
              <a:t>));</a:t>
            </a:r>
          </a:p>
          <a:p>
            <a:r>
              <a:rPr lang="en-US" sz="1000" dirty="0"/>
              <a:t>	</a:t>
            </a:r>
            <a:r>
              <a:rPr lang="en-US" sz="1000" dirty="0" err="1"/>
              <a:t>Wire.write</a:t>
            </a:r>
            <a:r>
              <a:rPr lang="en-US" sz="1000" dirty="0"/>
              <a:t>(</a:t>
            </a:r>
            <a:r>
              <a:rPr lang="en-US" sz="1000" dirty="0" err="1"/>
              <a:t>decToBcd</a:t>
            </a:r>
            <a:r>
              <a:rPr lang="en-US" sz="1000" dirty="0"/>
              <a:t>(month));</a:t>
            </a:r>
          </a:p>
          <a:p>
            <a:r>
              <a:rPr lang="en-US" sz="1000" dirty="0"/>
              <a:t>	</a:t>
            </a:r>
            <a:r>
              <a:rPr lang="en-US" sz="1000" dirty="0" err="1"/>
              <a:t>Wire.write</a:t>
            </a:r>
            <a:r>
              <a:rPr lang="en-US" sz="1000" dirty="0"/>
              <a:t>(</a:t>
            </a:r>
            <a:r>
              <a:rPr lang="en-US" sz="1000" dirty="0" err="1"/>
              <a:t>decToBcd</a:t>
            </a:r>
            <a:r>
              <a:rPr lang="en-US" sz="1000" dirty="0"/>
              <a:t>(year));</a:t>
            </a:r>
          </a:p>
          <a:p>
            <a:endParaRPr lang="en-US" sz="1000" dirty="0"/>
          </a:p>
          <a:p>
            <a:r>
              <a:rPr lang="en-US" sz="1000" dirty="0"/>
              <a:t>	</a:t>
            </a:r>
            <a:r>
              <a:rPr lang="en-US" sz="1000" dirty="0" err="1"/>
              <a:t>Wire.write</a:t>
            </a:r>
            <a:r>
              <a:rPr lang="en-US" sz="1000" dirty="0"/>
              <a:t>(zero); //start</a:t>
            </a:r>
          </a:p>
          <a:p>
            <a:endParaRPr lang="en-US" sz="1000" dirty="0"/>
          </a:p>
          <a:p>
            <a:r>
              <a:rPr lang="en-US" sz="1000" dirty="0"/>
              <a:t>	</a:t>
            </a:r>
            <a:r>
              <a:rPr lang="en-US" sz="1000" dirty="0" err="1"/>
              <a:t>Wire.endTransmission</a:t>
            </a:r>
            <a:r>
              <a:rPr lang="en-US" sz="1000" dirty="0"/>
              <a:t>();</a:t>
            </a:r>
          </a:p>
          <a:p>
            <a:r>
              <a:rPr lang="en-US" sz="1000" dirty="0"/>
              <a:t>}</a:t>
            </a:r>
          </a:p>
        </p:txBody>
      </p:sp>
      <p:sp>
        <p:nvSpPr>
          <p:cNvPr id="5" name="Rectangle 4">
            <a:extLst>
              <a:ext uri="{FF2B5EF4-FFF2-40B4-BE49-F238E27FC236}">
                <a16:creationId xmlns:a16="http://schemas.microsoft.com/office/drawing/2014/main" id="{6C0BCA8A-AD52-4387-9190-0EE5A30E7B27}"/>
              </a:ext>
            </a:extLst>
          </p:cNvPr>
          <p:cNvSpPr/>
          <p:nvPr/>
        </p:nvSpPr>
        <p:spPr>
          <a:xfrm>
            <a:off x="5693547" y="1873785"/>
            <a:ext cx="6096000" cy="5170646"/>
          </a:xfrm>
          <a:prstGeom prst="rect">
            <a:avLst/>
          </a:prstGeom>
        </p:spPr>
        <p:txBody>
          <a:bodyPr>
            <a:spAutoFit/>
          </a:bodyPr>
          <a:lstStyle/>
          <a:p>
            <a:r>
              <a:rPr lang="en-US" sz="1000" dirty="0"/>
              <a:t>void </a:t>
            </a:r>
            <a:r>
              <a:rPr lang="en-US" sz="1000" dirty="0" err="1"/>
              <a:t>printDate</a:t>
            </a:r>
            <a:r>
              <a:rPr lang="en-US" sz="1000" dirty="0"/>
              <a:t>()</a:t>
            </a:r>
          </a:p>
          <a:p>
            <a:r>
              <a:rPr lang="en-US" sz="1000" dirty="0"/>
              <a:t>{</a:t>
            </a:r>
          </a:p>
          <a:p>
            <a:r>
              <a:rPr lang="en-US" sz="1000" dirty="0"/>
              <a:t>	// Reset the register pointer</a:t>
            </a:r>
          </a:p>
          <a:p>
            <a:r>
              <a:rPr lang="en-US" sz="1000" dirty="0"/>
              <a:t>	</a:t>
            </a:r>
            <a:r>
              <a:rPr lang="en-US" sz="1000" dirty="0" err="1"/>
              <a:t>Wire.beginTransmission</a:t>
            </a:r>
            <a:r>
              <a:rPr lang="en-US" sz="1000" dirty="0"/>
              <a:t>(DS1307_ADDRESS);</a:t>
            </a:r>
          </a:p>
          <a:p>
            <a:r>
              <a:rPr lang="en-US" sz="1000" dirty="0"/>
              <a:t>	</a:t>
            </a:r>
            <a:r>
              <a:rPr lang="en-US" sz="1000" dirty="0" err="1"/>
              <a:t>Wire.write</a:t>
            </a:r>
            <a:r>
              <a:rPr lang="en-US" sz="1000" dirty="0"/>
              <a:t>(zero);</a:t>
            </a:r>
          </a:p>
          <a:p>
            <a:r>
              <a:rPr lang="en-US" sz="1000" dirty="0"/>
              <a:t>	</a:t>
            </a:r>
            <a:r>
              <a:rPr lang="en-US" sz="1000" dirty="0" err="1"/>
              <a:t>Wire.endTransmission</a:t>
            </a:r>
            <a:r>
              <a:rPr lang="en-US" sz="1000" dirty="0"/>
              <a:t>();</a:t>
            </a:r>
          </a:p>
          <a:p>
            <a:r>
              <a:rPr lang="en-US" sz="1000" dirty="0"/>
              <a:t>	</a:t>
            </a:r>
            <a:r>
              <a:rPr lang="en-US" sz="1000" dirty="0" err="1"/>
              <a:t>Wire.requestFrom</a:t>
            </a:r>
            <a:r>
              <a:rPr lang="en-US" sz="1000" dirty="0"/>
              <a:t>(DS1307_ADDRESS, 7);</a:t>
            </a:r>
          </a:p>
          <a:p>
            <a:endParaRPr lang="en-US" sz="1000" dirty="0"/>
          </a:p>
          <a:p>
            <a:r>
              <a:rPr lang="en-US" sz="1000" dirty="0"/>
              <a:t>	int second = </a:t>
            </a:r>
            <a:r>
              <a:rPr lang="en-US" sz="1000" dirty="0" err="1"/>
              <a:t>bcdToDec</a:t>
            </a:r>
            <a:r>
              <a:rPr lang="en-US" sz="1000" dirty="0"/>
              <a:t>(</a:t>
            </a:r>
            <a:r>
              <a:rPr lang="en-US" sz="1000" dirty="0" err="1"/>
              <a:t>Wire.read</a:t>
            </a:r>
            <a:r>
              <a:rPr lang="en-US" sz="1000" dirty="0"/>
              <a:t>());</a:t>
            </a:r>
          </a:p>
          <a:p>
            <a:r>
              <a:rPr lang="en-US" sz="1000" dirty="0"/>
              <a:t>	int minute = </a:t>
            </a:r>
            <a:r>
              <a:rPr lang="en-US" sz="1000" dirty="0" err="1"/>
              <a:t>bcdToDec</a:t>
            </a:r>
            <a:r>
              <a:rPr lang="en-US" sz="1000" dirty="0"/>
              <a:t>(</a:t>
            </a:r>
            <a:r>
              <a:rPr lang="en-US" sz="1000" dirty="0" err="1"/>
              <a:t>Wire.read</a:t>
            </a:r>
            <a:r>
              <a:rPr lang="en-US" sz="1000" dirty="0"/>
              <a:t>());</a:t>
            </a:r>
          </a:p>
          <a:p>
            <a:r>
              <a:rPr lang="en-US" sz="1000" dirty="0"/>
              <a:t>	int hour = </a:t>
            </a:r>
            <a:r>
              <a:rPr lang="en-US" sz="1000" dirty="0" err="1"/>
              <a:t>bcdToDec</a:t>
            </a:r>
            <a:r>
              <a:rPr lang="en-US" sz="1000" dirty="0"/>
              <a:t>(</a:t>
            </a:r>
            <a:r>
              <a:rPr lang="en-US" sz="1000" dirty="0" err="1"/>
              <a:t>Wire.read</a:t>
            </a:r>
            <a:r>
              <a:rPr lang="en-US" sz="1000" dirty="0"/>
              <a:t>() &amp; 0b111111); //24 hour time</a:t>
            </a:r>
          </a:p>
          <a:p>
            <a:r>
              <a:rPr lang="en-US" sz="1000" dirty="0"/>
              <a:t>	int </a:t>
            </a:r>
            <a:r>
              <a:rPr lang="en-US" sz="1000" dirty="0" err="1"/>
              <a:t>weekDay</a:t>
            </a:r>
            <a:r>
              <a:rPr lang="en-US" sz="1000" dirty="0"/>
              <a:t> = </a:t>
            </a:r>
            <a:r>
              <a:rPr lang="en-US" sz="1000" dirty="0" err="1"/>
              <a:t>bcdToDec</a:t>
            </a:r>
            <a:r>
              <a:rPr lang="en-US" sz="1000" dirty="0"/>
              <a:t>(</a:t>
            </a:r>
            <a:r>
              <a:rPr lang="en-US" sz="1000" dirty="0" err="1"/>
              <a:t>Wire.read</a:t>
            </a:r>
            <a:r>
              <a:rPr lang="en-US" sz="1000" dirty="0"/>
              <a:t>()); //0-6 -&gt; Sunday - Saturday</a:t>
            </a:r>
          </a:p>
          <a:p>
            <a:r>
              <a:rPr lang="en-US" sz="1000" dirty="0"/>
              <a:t>	int </a:t>
            </a:r>
            <a:r>
              <a:rPr lang="en-US" sz="1000" dirty="0" err="1"/>
              <a:t>monthDay</a:t>
            </a:r>
            <a:r>
              <a:rPr lang="en-US" sz="1000" dirty="0"/>
              <a:t> = </a:t>
            </a:r>
            <a:r>
              <a:rPr lang="en-US" sz="1000" dirty="0" err="1"/>
              <a:t>bcdToDec</a:t>
            </a:r>
            <a:r>
              <a:rPr lang="en-US" sz="1000" dirty="0"/>
              <a:t>(</a:t>
            </a:r>
            <a:r>
              <a:rPr lang="en-US" sz="1000" dirty="0" err="1"/>
              <a:t>Wire.read</a:t>
            </a:r>
            <a:r>
              <a:rPr lang="en-US" sz="1000" dirty="0"/>
              <a:t>());</a:t>
            </a:r>
          </a:p>
          <a:p>
            <a:r>
              <a:rPr lang="en-US" sz="1000" dirty="0"/>
              <a:t>	int month = </a:t>
            </a:r>
            <a:r>
              <a:rPr lang="en-US" sz="1000" dirty="0" err="1"/>
              <a:t>bcdToDec</a:t>
            </a:r>
            <a:r>
              <a:rPr lang="en-US" sz="1000" dirty="0"/>
              <a:t>(</a:t>
            </a:r>
            <a:r>
              <a:rPr lang="en-US" sz="1000" dirty="0" err="1"/>
              <a:t>Wire.read</a:t>
            </a:r>
            <a:r>
              <a:rPr lang="en-US" sz="1000" dirty="0"/>
              <a:t>());</a:t>
            </a:r>
          </a:p>
          <a:p>
            <a:r>
              <a:rPr lang="en-US" sz="1000" dirty="0"/>
              <a:t>	int year = </a:t>
            </a:r>
            <a:r>
              <a:rPr lang="en-US" sz="1000" dirty="0" err="1"/>
              <a:t>bcdToDec</a:t>
            </a:r>
            <a:r>
              <a:rPr lang="en-US" sz="1000" dirty="0"/>
              <a:t>(</a:t>
            </a:r>
            <a:r>
              <a:rPr lang="en-US" sz="1000" dirty="0" err="1"/>
              <a:t>Wire.read</a:t>
            </a:r>
            <a:r>
              <a:rPr lang="en-US" sz="1000" dirty="0"/>
              <a:t>());</a:t>
            </a:r>
          </a:p>
          <a:p>
            <a:endParaRPr lang="en-US" sz="1000" dirty="0"/>
          </a:p>
          <a:p>
            <a:r>
              <a:rPr lang="en-US" sz="1000" dirty="0"/>
              <a:t>	//print the date </a:t>
            </a:r>
            <a:r>
              <a:rPr lang="en-US" sz="1000" dirty="0" err="1"/>
              <a:t>e.g</a:t>
            </a:r>
            <a:r>
              <a:rPr lang="en-US" sz="1000" dirty="0"/>
              <a:t> [Tuesday] 22/10/2019 23:59:59</a:t>
            </a:r>
          </a:p>
          <a:p>
            <a:r>
              <a:rPr lang="en-US" sz="1000" dirty="0"/>
              <a:t>	Serial.print("[ ");</a:t>
            </a:r>
          </a:p>
          <a:p>
            <a:r>
              <a:rPr lang="en-US" sz="1000" dirty="0"/>
              <a:t>	Serial.print(</a:t>
            </a:r>
            <a:r>
              <a:rPr lang="en-US" sz="1000" dirty="0" err="1"/>
              <a:t>pcGetWeekDayStr</a:t>
            </a:r>
            <a:r>
              <a:rPr lang="en-US" sz="1000" dirty="0"/>
              <a:t>(</a:t>
            </a:r>
            <a:r>
              <a:rPr lang="en-US" sz="1000" dirty="0" err="1"/>
              <a:t>weekDay</a:t>
            </a:r>
            <a:r>
              <a:rPr lang="en-US" sz="1000" dirty="0"/>
              <a:t>));</a:t>
            </a:r>
          </a:p>
          <a:p>
            <a:r>
              <a:rPr lang="en-US" sz="1000" dirty="0"/>
              <a:t>	Serial.print(" ] ");</a:t>
            </a:r>
          </a:p>
          <a:p>
            <a:r>
              <a:rPr lang="en-US" sz="1000" dirty="0"/>
              <a:t>	Serial.print(</a:t>
            </a:r>
            <a:r>
              <a:rPr lang="en-US" sz="1000" dirty="0" err="1"/>
              <a:t>monthDay</a:t>
            </a:r>
            <a:r>
              <a:rPr lang="en-US" sz="1000" dirty="0"/>
              <a:t>);</a:t>
            </a:r>
          </a:p>
          <a:p>
            <a:r>
              <a:rPr lang="en-US" sz="1000" dirty="0"/>
              <a:t>	Serial.print("/");</a:t>
            </a:r>
          </a:p>
          <a:p>
            <a:r>
              <a:rPr lang="en-US" sz="1000" dirty="0"/>
              <a:t>	Serial.print(month);</a:t>
            </a:r>
          </a:p>
          <a:p>
            <a:r>
              <a:rPr lang="en-US" sz="1000" dirty="0"/>
              <a:t>	Serial.print("/");</a:t>
            </a:r>
          </a:p>
          <a:p>
            <a:r>
              <a:rPr lang="en-US" sz="1000" dirty="0"/>
              <a:t>	Serial.print(2000 + year);</a:t>
            </a:r>
          </a:p>
          <a:p>
            <a:r>
              <a:rPr lang="en-US" sz="1000" dirty="0"/>
              <a:t>	Serial.print(" ");</a:t>
            </a:r>
          </a:p>
          <a:p>
            <a:r>
              <a:rPr lang="en-US" sz="1000" dirty="0"/>
              <a:t>	Serial.print(hour);</a:t>
            </a:r>
          </a:p>
          <a:p>
            <a:r>
              <a:rPr lang="en-US" sz="1000" dirty="0"/>
              <a:t>	Serial.print(":");</a:t>
            </a:r>
          </a:p>
          <a:p>
            <a:r>
              <a:rPr lang="en-US" sz="1000" dirty="0"/>
              <a:t>	Serial.print(minute);</a:t>
            </a:r>
          </a:p>
          <a:p>
            <a:r>
              <a:rPr lang="en-US" sz="1000" dirty="0"/>
              <a:t>	Serial.print(":");</a:t>
            </a:r>
          </a:p>
          <a:p>
            <a:r>
              <a:rPr lang="en-US" sz="1000" dirty="0"/>
              <a:t>	Serial.println(second);</a:t>
            </a:r>
          </a:p>
          <a:p>
            <a:r>
              <a:rPr lang="en-US" sz="1000" dirty="0"/>
              <a:t>}</a:t>
            </a:r>
          </a:p>
        </p:txBody>
      </p:sp>
    </p:spTree>
    <p:extLst>
      <p:ext uri="{BB962C8B-B14F-4D97-AF65-F5344CB8AC3E}">
        <p14:creationId xmlns:p14="http://schemas.microsoft.com/office/powerpoint/2010/main" val="1423161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lstStyle/>
          <a:p>
            <a:r>
              <a:rPr lang="en-US" dirty="0"/>
              <a:t>Code</a:t>
            </a:r>
            <a:br>
              <a:rPr lang="en-US" dirty="0"/>
            </a:br>
            <a:r>
              <a:rPr lang="en-US" dirty="0"/>
              <a:t>Get SET Time Using serial port</a:t>
            </a:r>
          </a:p>
        </p:txBody>
      </p:sp>
      <p:sp>
        <p:nvSpPr>
          <p:cNvPr id="3" name="Rectangle 2">
            <a:extLst>
              <a:ext uri="{FF2B5EF4-FFF2-40B4-BE49-F238E27FC236}">
                <a16:creationId xmlns:a16="http://schemas.microsoft.com/office/drawing/2014/main" id="{F6BBFAEE-9AA0-4EAD-B03C-F2BA30CFCED4}"/>
              </a:ext>
            </a:extLst>
          </p:cNvPr>
          <p:cNvSpPr/>
          <p:nvPr/>
        </p:nvSpPr>
        <p:spPr>
          <a:xfrm>
            <a:off x="1006135" y="2258679"/>
            <a:ext cx="6096000" cy="3016210"/>
          </a:xfrm>
          <a:prstGeom prst="rect">
            <a:avLst/>
          </a:prstGeom>
        </p:spPr>
        <p:txBody>
          <a:bodyPr>
            <a:spAutoFit/>
          </a:bodyPr>
          <a:lstStyle/>
          <a:p>
            <a:r>
              <a:rPr lang="en-US" sz="1000" dirty="0"/>
              <a:t>void setup () </a:t>
            </a:r>
          </a:p>
          <a:p>
            <a:r>
              <a:rPr lang="en-US" sz="1000" dirty="0"/>
              <a:t>{</a:t>
            </a:r>
          </a:p>
          <a:p>
            <a:r>
              <a:rPr lang="en-US" sz="1000" dirty="0"/>
              <a:t>  String </a:t>
            </a:r>
            <a:r>
              <a:rPr lang="en-US" sz="1000" dirty="0" err="1"/>
              <a:t>cliOption</a:t>
            </a:r>
            <a:r>
              <a:rPr lang="en-US" sz="1000" dirty="0"/>
              <a:t> = "";</a:t>
            </a:r>
          </a:p>
          <a:p>
            <a:r>
              <a:rPr lang="en-US" sz="1000" dirty="0"/>
              <a:t>  </a:t>
            </a:r>
          </a:p>
          <a:p>
            <a:r>
              <a:rPr lang="en-US" sz="1000" dirty="0"/>
              <a:t>	</a:t>
            </a:r>
            <a:r>
              <a:rPr lang="en-US" sz="1000" dirty="0" err="1"/>
              <a:t>Wire.begin</a:t>
            </a:r>
            <a:r>
              <a:rPr lang="en-US" sz="1000" dirty="0"/>
              <a:t>();</a:t>
            </a:r>
          </a:p>
          <a:p>
            <a:r>
              <a:rPr lang="en-US" sz="1000" dirty="0"/>
              <a:t>	Serial.begin( SERIAL_BAUDRATE );</a:t>
            </a:r>
          </a:p>
          <a:p>
            <a:endParaRPr lang="en-US" sz="1000" dirty="0"/>
          </a:p>
          <a:p>
            <a:r>
              <a:rPr lang="en-US" sz="1000" dirty="0"/>
              <a:t>	Serial.print("Would you like to setup Date &amp; Time ? ( y or n) : ");</a:t>
            </a:r>
          </a:p>
          <a:p>
            <a:r>
              <a:rPr lang="en-US" sz="1000" dirty="0"/>
              <a:t>	while( </a:t>
            </a:r>
            <a:r>
              <a:rPr lang="en-US" sz="1000" dirty="0" err="1"/>
              <a:t>Serial.available</a:t>
            </a:r>
            <a:r>
              <a:rPr lang="en-US" sz="1000" dirty="0"/>
              <a:t>() == 0 ); // Wait for user input</a:t>
            </a:r>
          </a:p>
          <a:p>
            <a:endParaRPr lang="en-US" sz="1000" dirty="0"/>
          </a:p>
          <a:p>
            <a:endParaRPr lang="en-US" sz="1000" dirty="0"/>
          </a:p>
          <a:p>
            <a:r>
              <a:rPr lang="en-US" sz="1000" dirty="0"/>
              <a:t>  </a:t>
            </a:r>
            <a:r>
              <a:rPr lang="en-US" sz="1000" dirty="0" err="1"/>
              <a:t>cliOption</a:t>
            </a:r>
            <a:r>
              <a:rPr lang="en-US" sz="1000" dirty="0"/>
              <a:t> = </a:t>
            </a:r>
            <a:r>
              <a:rPr lang="en-US" sz="1000" dirty="0" err="1"/>
              <a:t>Serial.readString</a:t>
            </a:r>
            <a:r>
              <a:rPr lang="en-US" sz="1000" dirty="0"/>
              <a:t>();    // </a:t>
            </a:r>
            <a:r>
              <a:rPr lang="en-US" sz="1000" dirty="0" err="1"/>
              <a:t>cliOption</a:t>
            </a:r>
            <a:r>
              <a:rPr lang="en-US" sz="1000" dirty="0"/>
              <a:t> = "y + NULL" or "n + NULL"</a:t>
            </a:r>
          </a:p>
          <a:p>
            <a:r>
              <a:rPr lang="en-US" sz="1000" dirty="0"/>
              <a:t>  Serial.println(</a:t>
            </a:r>
            <a:r>
              <a:rPr lang="en-US" sz="1000" dirty="0" err="1"/>
              <a:t>cliOption</a:t>
            </a:r>
            <a:r>
              <a:rPr lang="en-US" sz="1000" dirty="0"/>
              <a:t>);</a:t>
            </a:r>
          </a:p>
          <a:p>
            <a:r>
              <a:rPr lang="en-US" sz="1000" dirty="0"/>
              <a:t>	if( </a:t>
            </a:r>
            <a:r>
              <a:rPr lang="en-US" sz="1000" dirty="0" err="1"/>
              <a:t>strncmp</a:t>
            </a:r>
            <a:r>
              <a:rPr lang="en-US" sz="1000" dirty="0"/>
              <a:t>( </a:t>
            </a:r>
            <a:r>
              <a:rPr lang="en-US" sz="1000" dirty="0" err="1"/>
              <a:t>cliOption.c_str</a:t>
            </a:r>
            <a:r>
              <a:rPr lang="en-US" sz="1000" dirty="0"/>
              <a:t>(),"y", 1) == 0 ) // Compare only first ASCII char</a:t>
            </a:r>
          </a:p>
          <a:p>
            <a:r>
              <a:rPr lang="en-US" sz="1000" dirty="0"/>
              <a:t>	{</a:t>
            </a:r>
          </a:p>
          <a:p>
            <a:r>
              <a:rPr lang="en-US" sz="1000" dirty="0"/>
              <a:t>		</a:t>
            </a:r>
            <a:r>
              <a:rPr lang="en-US" sz="1000" dirty="0" err="1"/>
              <a:t>setDateTime</a:t>
            </a:r>
            <a:r>
              <a:rPr lang="en-US" sz="1000" dirty="0"/>
              <a:t>(); //MUST CONFIGURE IN FUNCTION</a:t>
            </a:r>
          </a:p>
          <a:p>
            <a:r>
              <a:rPr lang="en-US" sz="1000" dirty="0"/>
              <a:t>	}</a:t>
            </a:r>
          </a:p>
          <a:p>
            <a:r>
              <a:rPr lang="en-US" sz="1000" dirty="0"/>
              <a:t>}</a:t>
            </a:r>
          </a:p>
          <a:p>
            <a:endParaRPr lang="en-US" sz="1000" dirty="0"/>
          </a:p>
        </p:txBody>
      </p:sp>
      <p:sp>
        <p:nvSpPr>
          <p:cNvPr id="4" name="Rectangle 3">
            <a:extLst>
              <a:ext uri="{FF2B5EF4-FFF2-40B4-BE49-F238E27FC236}">
                <a16:creationId xmlns:a16="http://schemas.microsoft.com/office/drawing/2014/main" id="{BDF61D7F-32A1-434E-A77D-512A31D4766C}"/>
              </a:ext>
            </a:extLst>
          </p:cNvPr>
          <p:cNvSpPr/>
          <p:nvPr/>
        </p:nvSpPr>
        <p:spPr>
          <a:xfrm>
            <a:off x="7487575" y="5274889"/>
            <a:ext cx="4018625" cy="1169551"/>
          </a:xfrm>
          <a:prstGeom prst="rect">
            <a:avLst/>
          </a:prstGeom>
        </p:spPr>
        <p:txBody>
          <a:bodyPr wrap="square">
            <a:spAutoFit/>
          </a:bodyPr>
          <a:lstStyle/>
          <a:p>
            <a:r>
              <a:rPr lang="en-US" sz="1000" dirty="0"/>
              <a:t>void loop () </a:t>
            </a:r>
          </a:p>
          <a:p>
            <a:r>
              <a:rPr lang="en-US" sz="1000" dirty="0"/>
              <a:t>{</a:t>
            </a:r>
          </a:p>
          <a:p>
            <a:r>
              <a:rPr lang="en-US" sz="1000" dirty="0"/>
              <a:t>	/* Get current time (read from EEPROM) */</a:t>
            </a:r>
          </a:p>
          <a:p>
            <a:r>
              <a:rPr lang="en-US" sz="1000" dirty="0"/>
              <a:t>	</a:t>
            </a:r>
            <a:r>
              <a:rPr lang="en-US" sz="1000" dirty="0" err="1"/>
              <a:t>printDate</a:t>
            </a:r>
            <a:r>
              <a:rPr lang="en-US" sz="1000" dirty="0"/>
              <a:t>();</a:t>
            </a:r>
          </a:p>
          <a:p>
            <a:endParaRPr lang="en-US" sz="1000" dirty="0"/>
          </a:p>
          <a:p>
            <a:r>
              <a:rPr lang="en-US" sz="1000" dirty="0"/>
              <a:t>	delay(5000);</a:t>
            </a:r>
          </a:p>
          <a:p>
            <a:r>
              <a:rPr lang="en-US" sz="1000" dirty="0"/>
              <a:t>}</a:t>
            </a:r>
          </a:p>
        </p:txBody>
      </p:sp>
    </p:spTree>
    <p:extLst>
      <p:ext uri="{BB962C8B-B14F-4D97-AF65-F5344CB8AC3E}">
        <p14:creationId xmlns:p14="http://schemas.microsoft.com/office/powerpoint/2010/main" val="42063495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28EC7-C459-41F7-A94A-915437F09FF9}"/>
              </a:ext>
            </a:extLst>
          </p:cNvPr>
          <p:cNvSpPr>
            <a:spLocks noGrp="1"/>
          </p:cNvSpPr>
          <p:nvPr>
            <p:ph type="title"/>
          </p:nvPr>
        </p:nvSpPr>
        <p:spPr>
          <a:xfrm>
            <a:off x="854926" y="2492813"/>
            <a:ext cx="10675434" cy="1293028"/>
          </a:xfrm>
        </p:spPr>
        <p:txBody>
          <a:bodyPr>
            <a:normAutofit/>
          </a:bodyPr>
          <a:lstStyle/>
          <a:p>
            <a:pPr algn="ctr"/>
            <a:r>
              <a:rPr lang="en-US" b="1" dirty="0">
                <a:solidFill>
                  <a:srgbClr val="666666"/>
                </a:solidFill>
                <a:latin typeface="Typonine Sans Regular"/>
              </a:rPr>
              <a:t>EEPROM Interfacing</a:t>
            </a:r>
            <a:br>
              <a:rPr lang="en-US" b="1" dirty="0">
                <a:solidFill>
                  <a:srgbClr val="666666"/>
                </a:solidFill>
                <a:latin typeface="Typonine Sans Regular"/>
              </a:rPr>
            </a:br>
            <a:r>
              <a:rPr lang="en-US" b="1" dirty="0">
                <a:solidFill>
                  <a:srgbClr val="666666"/>
                </a:solidFill>
                <a:latin typeface="Typonine Sans Regular"/>
              </a:rPr>
              <a:t>( Internal )</a:t>
            </a:r>
          </a:p>
        </p:txBody>
      </p:sp>
    </p:spTree>
    <p:extLst>
      <p:ext uri="{BB962C8B-B14F-4D97-AF65-F5344CB8AC3E}">
        <p14:creationId xmlns:p14="http://schemas.microsoft.com/office/powerpoint/2010/main" val="77201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F7CD3-E3D7-43E4-990C-1A777F86D51D}"/>
              </a:ext>
            </a:extLst>
          </p:cNvPr>
          <p:cNvSpPr>
            <a:spLocks noGrp="1"/>
          </p:cNvSpPr>
          <p:nvPr>
            <p:ph type="title"/>
          </p:nvPr>
        </p:nvSpPr>
        <p:spPr/>
        <p:txBody>
          <a:bodyPr/>
          <a:lstStyle/>
          <a:p>
            <a:r>
              <a:rPr lang="en-US" dirty="0"/>
              <a:t>EEPROM INTERNAL - WRITE</a:t>
            </a:r>
          </a:p>
        </p:txBody>
      </p:sp>
      <p:sp>
        <p:nvSpPr>
          <p:cNvPr id="3" name="Content Placeholder 2">
            <a:extLst>
              <a:ext uri="{FF2B5EF4-FFF2-40B4-BE49-F238E27FC236}">
                <a16:creationId xmlns:a16="http://schemas.microsoft.com/office/drawing/2014/main" id="{06A7B646-B742-4FC5-93AB-8C989D190980}"/>
              </a:ext>
            </a:extLst>
          </p:cNvPr>
          <p:cNvSpPr>
            <a:spLocks noGrp="1"/>
          </p:cNvSpPr>
          <p:nvPr>
            <p:ph idx="1"/>
          </p:nvPr>
        </p:nvSpPr>
        <p:spPr/>
        <p:txBody>
          <a:bodyPr/>
          <a:lstStyle/>
          <a:p>
            <a:r>
              <a:rPr lang="en-US" dirty="0"/>
              <a:t>The microcontroller on the Arduino and </a:t>
            </a:r>
            <a:r>
              <a:rPr lang="en-US" dirty="0" err="1"/>
              <a:t>Genuino</a:t>
            </a:r>
            <a:r>
              <a:rPr lang="en-US" dirty="0"/>
              <a:t> boards have 256 / 512 bytes of </a:t>
            </a:r>
            <a:r>
              <a:rPr lang="en-US" dirty="0">
                <a:hlinkClick r:id="rId2"/>
              </a:rPr>
              <a:t>EEPROM:</a:t>
            </a:r>
            <a:r>
              <a:rPr lang="en-US" dirty="0"/>
              <a:t> memory whose values are kept when the board is turned off (like a tiny hard drive).</a:t>
            </a:r>
          </a:p>
          <a:p>
            <a:r>
              <a:rPr lang="en-US" dirty="0"/>
              <a:t>This example illustrates how to store values (basically we write ADDRESS at ADDRESS into the EEPROM using the </a:t>
            </a:r>
            <a:r>
              <a:rPr lang="en-US" dirty="0" err="1">
                <a:hlinkClick r:id="rId3"/>
              </a:rPr>
              <a:t>EEPROM.write</a:t>
            </a:r>
            <a:r>
              <a:rPr lang="en-US" dirty="0">
                <a:hlinkClick r:id="rId3"/>
              </a:rPr>
              <a:t>()</a:t>
            </a:r>
            <a:r>
              <a:rPr lang="en-US" dirty="0"/>
              <a:t> function. </a:t>
            </a:r>
          </a:p>
          <a:p>
            <a:r>
              <a:rPr lang="en-US" dirty="0"/>
              <a:t>These values will stay in the EEPROM when the board is turned off and may be retrieved later by another sketch.</a:t>
            </a:r>
          </a:p>
          <a:p>
            <a:endParaRPr lang="en-US" dirty="0"/>
          </a:p>
        </p:txBody>
      </p:sp>
    </p:spTree>
    <p:extLst>
      <p:ext uri="{BB962C8B-B14F-4D97-AF65-F5344CB8AC3E}">
        <p14:creationId xmlns:p14="http://schemas.microsoft.com/office/powerpoint/2010/main" val="14839517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8B199-6414-47F3-A171-C9A43B589365}"/>
              </a:ext>
            </a:extLst>
          </p:cNvPr>
          <p:cNvSpPr>
            <a:spLocks noGrp="1"/>
          </p:cNvSpPr>
          <p:nvPr>
            <p:ph type="title"/>
          </p:nvPr>
        </p:nvSpPr>
        <p:spPr/>
        <p:txBody>
          <a:bodyPr/>
          <a:lstStyle/>
          <a:p>
            <a:r>
              <a:rPr lang="en-US" dirty="0"/>
              <a:t>INTERNAL EEPROM R/w - CODE</a:t>
            </a:r>
          </a:p>
        </p:txBody>
      </p:sp>
      <p:sp>
        <p:nvSpPr>
          <p:cNvPr id="4" name="Rectangle 3">
            <a:extLst>
              <a:ext uri="{FF2B5EF4-FFF2-40B4-BE49-F238E27FC236}">
                <a16:creationId xmlns:a16="http://schemas.microsoft.com/office/drawing/2014/main" id="{28192BE3-D081-490F-A9E0-830D5D98D206}"/>
              </a:ext>
            </a:extLst>
          </p:cNvPr>
          <p:cNvSpPr/>
          <p:nvPr/>
        </p:nvSpPr>
        <p:spPr>
          <a:xfrm>
            <a:off x="0" y="1920895"/>
            <a:ext cx="6096000" cy="3016210"/>
          </a:xfrm>
          <a:prstGeom prst="rect">
            <a:avLst/>
          </a:prstGeom>
        </p:spPr>
        <p:txBody>
          <a:bodyPr>
            <a:spAutoFit/>
          </a:bodyPr>
          <a:lstStyle/>
          <a:p>
            <a:r>
              <a:rPr lang="en-US" sz="1000" dirty="0"/>
              <a:t>/* </a:t>
            </a:r>
          </a:p>
          <a:p>
            <a:r>
              <a:rPr lang="en-US" sz="1000" dirty="0"/>
              <a:t> * EEPROM (Internal) Read / Write Code </a:t>
            </a:r>
          </a:p>
          <a:p>
            <a:r>
              <a:rPr lang="en-US" sz="1000" dirty="0"/>
              <a:t> * </a:t>
            </a:r>
          </a:p>
          <a:p>
            <a:r>
              <a:rPr lang="en-US" sz="1000" dirty="0"/>
              <a:t> * The Code Reads (and dumps on serial port) Initial values </a:t>
            </a:r>
          </a:p>
          <a:p>
            <a:r>
              <a:rPr lang="en-US" sz="1000" dirty="0"/>
              <a:t> * of EEPROM (Internal), then Writes Values 0x00xx to Address (0xabxx)</a:t>
            </a:r>
          </a:p>
          <a:p>
            <a:r>
              <a:rPr lang="en-US" sz="1000" dirty="0"/>
              <a:t> * </a:t>
            </a:r>
          </a:p>
          <a:p>
            <a:r>
              <a:rPr lang="en-US" sz="1000" dirty="0"/>
              <a:t> * PS : Only the </a:t>
            </a:r>
            <a:r>
              <a:rPr lang="en-US" sz="1000" dirty="0" err="1"/>
              <a:t>LSByte</a:t>
            </a:r>
            <a:r>
              <a:rPr lang="en-US" sz="1000" dirty="0"/>
              <a:t> of Address is written to address of EEPROM. </a:t>
            </a:r>
          </a:p>
          <a:p>
            <a:r>
              <a:rPr lang="en-US" sz="1000" dirty="0"/>
              <a:t> * Remember each Address is 8bit / 1 byte long....right ;)</a:t>
            </a:r>
          </a:p>
          <a:p>
            <a:r>
              <a:rPr lang="en-US" sz="1000" dirty="0"/>
              <a:t> * </a:t>
            </a:r>
          </a:p>
          <a:p>
            <a:r>
              <a:rPr lang="en-US" sz="1000" dirty="0"/>
              <a:t> * Author : Sudhanshu Gupta</a:t>
            </a:r>
          </a:p>
          <a:p>
            <a:r>
              <a:rPr lang="en-US" sz="1000" dirty="0"/>
              <a:t> * Email : cool.sudhanshu@gmail.com</a:t>
            </a:r>
          </a:p>
          <a:p>
            <a:r>
              <a:rPr lang="en-US" sz="1000" dirty="0"/>
              <a:t> * Date : 26 Oct 2016</a:t>
            </a:r>
          </a:p>
          <a:p>
            <a:r>
              <a:rPr lang="en-US" sz="1000" dirty="0"/>
              <a:t> */</a:t>
            </a:r>
          </a:p>
          <a:p>
            <a:r>
              <a:rPr lang="en-US" sz="1000" dirty="0"/>
              <a:t>#include &lt;</a:t>
            </a:r>
            <a:r>
              <a:rPr lang="en-US" sz="1000" dirty="0" err="1"/>
              <a:t>EEPROM.h</a:t>
            </a:r>
            <a:r>
              <a:rPr lang="en-US" sz="1000" dirty="0"/>
              <a:t>&gt;</a:t>
            </a:r>
          </a:p>
          <a:p>
            <a:endParaRPr lang="en-US" sz="1000" dirty="0"/>
          </a:p>
          <a:p>
            <a:r>
              <a:rPr lang="en-US" sz="1000" dirty="0"/>
              <a:t>#define SERIAL_BAUDRATE  115200</a:t>
            </a:r>
          </a:p>
          <a:p>
            <a:endParaRPr lang="en-US" sz="1000" dirty="0"/>
          </a:p>
          <a:p>
            <a:r>
              <a:rPr lang="en-US" sz="1000" dirty="0"/>
              <a:t>#define READ_ENABLE		1	/* Enable to Read from Internal EEPROM */</a:t>
            </a:r>
          </a:p>
          <a:p>
            <a:r>
              <a:rPr lang="en-US" sz="1000" dirty="0"/>
              <a:t>#define WRITE_ENABLE	1	/* Enable to Write to Internal EEPROM */</a:t>
            </a:r>
          </a:p>
        </p:txBody>
      </p:sp>
    </p:spTree>
    <p:extLst>
      <p:ext uri="{BB962C8B-B14F-4D97-AF65-F5344CB8AC3E}">
        <p14:creationId xmlns:p14="http://schemas.microsoft.com/office/powerpoint/2010/main" val="1334418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8B199-6414-47F3-A171-C9A43B589365}"/>
              </a:ext>
            </a:extLst>
          </p:cNvPr>
          <p:cNvSpPr>
            <a:spLocks noGrp="1"/>
          </p:cNvSpPr>
          <p:nvPr>
            <p:ph type="title"/>
          </p:nvPr>
        </p:nvSpPr>
        <p:spPr/>
        <p:txBody>
          <a:bodyPr/>
          <a:lstStyle/>
          <a:p>
            <a:r>
              <a:rPr lang="en-US" dirty="0"/>
              <a:t>INTERNAL EEPROM R/w - CODE</a:t>
            </a:r>
          </a:p>
        </p:txBody>
      </p:sp>
      <p:sp>
        <p:nvSpPr>
          <p:cNvPr id="5" name="Rectangle 4">
            <a:extLst>
              <a:ext uri="{FF2B5EF4-FFF2-40B4-BE49-F238E27FC236}">
                <a16:creationId xmlns:a16="http://schemas.microsoft.com/office/drawing/2014/main" id="{6C671BE7-52A4-46A0-9F3B-DEED97753454}"/>
              </a:ext>
            </a:extLst>
          </p:cNvPr>
          <p:cNvSpPr/>
          <p:nvPr/>
        </p:nvSpPr>
        <p:spPr>
          <a:xfrm>
            <a:off x="226742" y="1410887"/>
            <a:ext cx="6096000" cy="5478423"/>
          </a:xfrm>
          <a:prstGeom prst="rect">
            <a:avLst/>
          </a:prstGeom>
        </p:spPr>
        <p:txBody>
          <a:bodyPr>
            <a:spAutoFit/>
          </a:bodyPr>
          <a:lstStyle/>
          <a:p>
            <a:endParaRPr lang="en-US" sz="1000" dirty="0"/>
          </a:p>
          <a:p>
            <a:r>
              <a:rPr lang="en-US" sz="1000" dirty="0"/>
              <a:t>#if </a:t>
            </a:r>
            <a:r>
              <a:rPr lang="en-US" sz="1000" b="1" dirty="0">
                <a:highlight>
                  <a:srgbClr val="FFFF00"/>
                </a:highlight>
              </a:rPr>
              <a:t>READ_ENABLE</a:t>
            </a:r>
          </a:p>
          <a:p>
            <a:r>
              <a:rPr lang="en-US" sz="1000" dirty="0"/>
              <a:t>void </a:t>
            </a:r>
            <a:r>
              <a:rPr lang="en-US" sz="1000" dirty="0" err="1"/>
              <a:t>ReadInternalEEPROM</a:t>
            </a:r>
            <a:r>
              <a:rPr lang="en-US" sz="1000" dirty="0"/>
              <a:t>()</a:t>
            </a:r>
          </a:p>
          <a:p>
            <a:r>
              <a:rPr lang="en-US" sz="1000" dirty="0"/>
              <a:t>{</a:t>
            </a:r>
          </a:p>
          <a:p>
            <a:r>
              <a:rPr lang="en-US" sz="1000" dirty="0"/>
              <a:t>	// start reading from the first byte (address 0) of the EEPROM</a:t>
            </a:r>
          </a:p>
          <a:p>
            <a:r>
              <a:rPr lang="en-US" sz="1000" dirty="0"/>
              <a:t>	int address = 0;</a:t>
            </a:r>
          </a:p>
          <a:p>
            <a:r>
              <a:rPr lang="en-US" sz="1000" dirty="0"/>
              <a:t>	byte value = 0;</a:t>
            </a:r>
          </a:p>
          <a:p>
            <a:endParaRPr lang="en-US" sz="1000" dirty="0"/>
          </a:p>
          <a:p>
            <a:r>
              <a:rPr lang="en-US" sz="1000" dirty="0"/>
              <a:t>	Serial.println("Reading from internal EEPROM : ");</a:t>
            </a:r>
          </a:p>
          <a:p>
            <a:r>
              <a:rPr lang="en-US" sz="1000" dirty="0"/>
              <a:t>	while(1)</a:t>
            </a:r>
          </a:p>
          <a:p>
            <a:r>
              <a:rPr lang="en-US" sz="1000" dirty="0"/>
              <a:t>	{</a:t>
            </a:r>
          </a:p>
          <a:p>
            <a:r>
              <a:rPr lang="en-US" sz="1000" dirty="0"/>
              <a:t>		// read a byte from the current address of the EEPROM</a:t>
            </a:r>
          </a:p>
          <a:p>
            <a:r>
              <a:rPr lang="en-US" sz="1000" dirty="0"/>
              <a:t>		value = </a:t>
            </a:r>
            <a:r>
              <a:rPr lang="en-US" sz="1000" dirty="0" err="1"/>
              <a:t>EEPROM.read</a:t>
            </a:r>
            <a:r>
              <a:rPr lang="en-US" sz="1000" dirty="0"/>
              <a:t>(address);</a:t>
            </a:r>
          </a:p>
          <a:p>
            <a:endParaRPr lang="en-US" sz="1000" dirty="0"/>
          </a:p>
          <a:p>
            <a:r>
              <a:rPr lang="en-US" sz="1000" dirty="0"/>
              <a:t>		Serial.print("Read Value (0x");</a:t>
            </a:r>
          </a:p>
          <a:p>
            <a:r>
              <a:rPr lang="en-US" sz="1000" dirty="0"/>
              <a:t>		Serial.print(value, HEX);</a:t>
            </a:r>
          </a:p>
          <a:p>
            <a:r>
              <a:rPr lang="en-US" sz="1000" dirty="0"/>
              <a:t>		Serial.print(") from Address (0x");</a:t>
            </a:r>
          </a:p>
          <a:p>
            <a:r>
              <a:rPr lang="en-US" sz="1000" dirty="0"/>
              <a:t>		Serial.print(address, HEX);</a:t>
            </a:r>
          </a:p>
          <a:p>
            <a:r>
              <a:rPr lang="en-US" sz="1000" dirty="0"/>
              <a:t>		Serial.println(")");</a:t>
            </a:r>
          </a:p>
          <a:p>
            <a:endParaRPr lang="en-US" sz="1000" dirty="0"/>
          </a:p>
          <a:p>
            <a:r>
              <a:rPr lang="en-US" sz="1000" dirty="0"/>
              <a:t>		address = address + 1;</a:t>
            </a:r>
          </a:p>
          <a:p>
            <a:r>
              <a:rPr lang="en-US" sz="1000" dirty="0"/>
              <a:t>		if (address == </a:t>
            </a:r>
            <a:r>
              <a:rPr lang="en-US" sz="1000" dirty="0" err="1"/>
              <a:t>EEPROM.length</a:t>
            </a:r>
            <a:r>
              <a:rPr lang="en-US" sz="1000" dirty="0"/>
              <a:t>()) {</a:t>
            </a:r>
          </a:p>
          <a:p>
            <a:r>
              <a:rPr lang="en-US" sz="1000" dirty="0"/>
              <a:t>			address = 0;</a:t>
            </a:r>
          </a:p>
          <a:p>
            <a:r>
              <a:rPr lang="en-US" sz="1000" dirty="0"/>
              <a:t>			break;</a:t>
            </a:r>
          </a:p>
          <a:p>
            <a:r>
              <a:rPr lang="en-US" sz="1000" dirty="0"/>
              <a:t>		}</a:t>
            </a:r>
          </a:p>
          <a:p>
            <a:endParaRPr lang="en-US" sz="1000" dirty="0"/>
          </a:p>
          <a:p>
            <a:r>
              <a:rPr lang="en-US" sz="1000" dirty="0"/>
              <a:t>		/***</a:t>
            </a:r>
          </a:p>
          <a:p>
            <a:r>
              <a:rPr lang="en-US" sz="1000" dirty="0"/>
              <a:t>		As the EEPROM sizes are powers of two, wrapping (preventing overflow) of an</a:t>
            </a:r>
          </a:p>
          <a:p>
            <a:r>
              <a:rPr lang="en-US" sz="1000" dirty="0"/>
              <a:t>		EEPROM address is also doable by a bitwise and of the length - 1.</a:t>
            </a:r>
          </a:p>
          <a:p>
            <a:endParaRPr lang="en-US" sz="1000" dirty="0"/>
          </a:p>
          <a:p>
            <a:r>
              <a:rPr lang="en-US" sz="1000" dirty="0"/>
              <a:t>		++address &amp;= </a:t>
            </a:r>
            <a:r>
              <a:rPr lang="en-US" sz="1000" dirty="0" err="1"/>
              <a:t>EEPROM.length</a:t>
            </a:r>
            <a:r>
              <a:rPr lang="en-US" sz="1000" dirty="0"/>
              <a:t>() - 1;</a:t>
            </a:r>
          </a:p>
          <a:p>
            <a:r>
              <a:rPr lang="en-US" sz="1000" dirty="0"/>
              <a:t>		***/	</a:t>
            </a:r>
          </a:p>
          <a:p>
            <a:r>
              <a:rPr lang="en-US" sz="1000" dirty="0"/>
              <a:t>	}</a:t>
            </a:r>
          </a:p>
          <a:p>
            <a:r>
              <a:rPr lang="en-US" sz="1000" dirty="0"/>
              <a:t>}</a:t>
            </a:r>
          </a:p>
          <a:p>
            <a:r>
              <a:rPr lang="en-US" sz="1000" dirty="0"/>
              <a:t>#endif</a:t>
            </a:r>
          </a:p>
        </p:txBody>
      </p:sp>
      <p:sp>
        <p:nvSpPr>
          <p:cNvPr id="3" name="Rectangle 2">
            <a:extLst>
              <a:ext uri="{FF2B5EF4-FFF2-40B4-BE49-F238E27FC236}">
                <a16:creationId xmlns:a16="http://schemas.microsoft.com/office/drawing/2014/main" id="{D3DE7F64-8466-4C05-AA9B-016DE0667645}"/>
              </a:ext>
            </a:extLst>
          </p:cNvPr>
          <p:cNvSpPr/>
          <p:nvPr/>
        </p:nvSpPr>
        <p:spPr>
          <a:xfrm>
            <a:off x="7200900" y="2349697"/>
            <a:ext cx="6096000" cy="4247317"/>
          </a:xfrm>
          <a:prstGeom prst="rect">
            <a:avLst/>
          </a:prstGeom>
        </p:spPr>
        <p:txBody>
          <a:bodyPr>
            <a:spAutoFit/>
          </a:bodyPr>
          <a:lstStyle/>
          <a:p>
            <a:r>
              <a:rPr lang="en-US" sz="1000" dirty="0"/>
              <a:t>#if </a:t>
            </a:r>
            <a:r>
              <a:rPr lang="en-US" sz="1000" b="1" dirty="0">
                <a:highlight>
                  <a:srgbClr val="FFFF00"/>
                </a:highlight>
              </a:rPr>
              <a:t>WRITE_ENABLE</a:t>
            </a:r>
          </a:p>
          <a:p>
            <a:r>
              <a:rPr lang="en-US" sz="1000" dirty="0"/>
              <a:t>void </a:t>
            </a:r>
            <a:r>
              <a:rPr lang="en-US" sz="1000" dirty="0" err="1"/>
              <a:t>WriteInternalEEPROM</a:t>
            </a:r>
            <a:r>
              <a:rPr lang="en-US" sz="1000" dirty="0"/>
              <a:t>()</a:t>
            </a:r>
          </a:p>
          <a:p>
            <a:r>
              <a:rPr lang="en-US" sz="1000" dirty="0"/>
              <a:t>{</a:t>
            </a:r>
          </a:p>
          <a:p>
            <a:r>
              <a:rPr lang="en-US" sz="1000" dirty="0"/>
              <a:t>	// start reading from the first byte (address 0) of the EEPROM</a:t>
            </a:r>
          </a:p>
          <a:p>
            <a:r>
              <a:rPr lang="en-US" sz="1000" dirty="0"/>
              <a:t>	int address = 0;</a:t>
            </a:r>
          </a:p>
          <a:p>
            <a:r>
              <a:rPr lang="en-US" sz="1000" dirty="0"/>
              <a:t>	byte value = 0;</a:t>
            </a:r>
          </a:p>
          <a:p>
            <a:endParaRPr lang="en-US" sz="1000" dirty="0"/>
          </a:p>
          <a:p>
            <a:r>
              <a:rPr lang="en-US" sz="1000" dirty="0"/>
              <a:t>	Serial.println("Writing to Internal EEPROM : ");</a:t>
            </a:r>
          </a:p>
          <a:p>
            <a:r>
              <a:rPr lang="en-US" sz="1000" dirty="0"/>
              <a:t>	while(1)</a:t>
            </a:r>
          </a:p>
          <a:p>
            <a:r>
              <a:rPr lang="en-US" sz="1000" dirty="0"/>
              <a:t>	{</a:t>
            </a:r>
          </a:p>
          <a:p>
            <a:endParaRPr lang="en-US" sz="1000" dirty="0"/>
          </a:p>
          <a:p>
            <a:r>
              <a:rPr lang="en-US" sz="1000" dirty="0"/>
              <a:t>	  Serial.print("Writing Value (0x");</a:t>
            </a:r>
          </a:p>
          <a:p>
            <a:r>
              <a:rPr lang="en-US" sz="1000" dirty="0"/>
              <a:t>	  Serial.print(value, HEX);</a:t>
            </a:r>
          </a:p>
          <a:p>
            <a:r>
              <a:rPr lang="en-US" sz="1000" dirty="0"/>
              <a:t>	  Serial.print(") at Address (0x");</a:t>
            </a:r>
          </a:p>
          <a:p>
            <a:r>
              <a:rPr lang="en-US" sz="1000" dirty="0"/>
              <a:t>	  Serial.print(address, HEX);</a:t>
            </a:r>
          </a:p>
          <a:p>
            <a:r>
              <a:rPr lang="en-US" sz="1000" dirty="0"/>
              <a:t>	  Serial.println(")");</a:t>
            </a:r>
          </a:p>
          <a:p>
            <a:r>
              <a:rPr lang="en-US" sz="1000" dirty="0"/>
              <a:t>	  </a:t>
            </a:r>
          </a:p>
          <a:p>
            <a:r>
              <a:rPr lang="en-US" sz="1000" dirty="0"/>
              <a:t>	  </a:t>
            </a:r>
            <a:r>
              <a:rPr lang="en-US" sz="1000" dirty="0" err="1"/>
              <a:t>EEPROM.write</a:t>
            </a:r>
            <a:r>
              <a:rPr lang="en-US" sz="1000" dirty="0"/>
              <a:t>(address, value);</a:t>
            </a:r>
          </a:p>
          <a:p>
            <a:endParaRPr lang="en-US" sz="1000" dirty="0"/>
          </a:p>
          <a:p>
            <a:r>
              <a:rPr lang="en-US" sz="1000" dirty="0"/>
              <a:t>	  value = address = address + 1;</a:t>
            </a:r>
          </a:p>
          <a:p>
            <a:r>
              <a:rPr lang="en-US" sz="1000" dirty="0"/>
              <a:t>	  if (address == </a:t>
            </a:r>
            <a:r>
              <a:rPr lang="en-US" sz="1000" dirty="0" err="1"/>
              <a:t>EEPROM.length</a:t>
            </a:r>
            <a:r>
              <a:rPr lang="en-US" sz="1000" dirty="0"/>
              <a:t>()) {</a:t>
            </a:r>
          </a:p>
          <a:p>
            <a:r>
              <a:rPr lang="en-US" sz="1000" dirty="0"/>
              <a:t>		value = address = 0;</a:t>
            </a:r>
          </a:p>
          <a:p>
            <a:r>
              <a:rPr lang="en-US" sz="1000" dirty="0"/>
              <a:t>		break;</a:t>
            </a:r>
          </a:p>
          <a:p>
            <a:r>
              <a:rPr lang="en-US" sz="1000" dirty="0"/>
              <a:t>	  }	</a:t>
            </a:r>
          </a:p>
          <a:p>
            <a:r>
              <a:rPr lang="en-US" sz="1000" dirty="0"/>
              <a:t>	}</a:t>
            </a:r>
          </a:p>
          <a:p>
            <a:r>
              <a:rPr lang="en-US" sz="1000" dirty="0"/>
              <a:t>}</a:t>
            </a:r>
          </a:p>
          <a:p>
            <a:r>
              <a:rPr lang="en-US" sz="1000" dirty="0"/>
              <a:t>#endif</a:t>
            </a:r>
          </a:p>
        </p:txBody>
      </p:sp>
    </p:spTree>
    <p:extLst>
      <p:ext uri="{BB962C8B-B14F-4D97-AF65-F5344CB8AC3E}">
        <p14:creationId xmlns:p14="http://schemas.microsoft.com/office/powerpoint/2010/main" val="1477239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hackster.imgix.net/uploads/attachments/867142/ds1307-arduino-tutorial_t0KngUU3o6.jpg?auto=compress%2Cformat&amp;w=1280&amp;h=960&amp;fit=max">
            <a:extLst>
              <a:ext uri="{FF2B5EF4-FFF2-40B4-BE49-F238E27FC236}">
                <a16:creationId xmlns:a16="http://schemas.microsoft.com/office/drawing/2014/main" id="{210FD878-2653-4A84-A7FF-E4C75A2713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40140" y="5106140"/>
            <a:ext cx="1751860" cy="17518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C300079-D832-467A-9B83-2AB60C1632FD}"/>
              </a:ext>
            </a:extLst>
          </p:cNvPr>
          <p:cNvSpPr>
            <a:spLocks noGrp="1"/>
          </p:cNvSpPr>
          <p:nvPr>
            <p:ph type="title"/>
          </p:nvPr>
        </p:nvSpPr>
        <p:spPr/>
        <p:txBody>
          <a:bodyPr/>
          <a:lstStyle/>
          <a:p>
            <a:r>
              <a:rPr lang="en-US" b="1" dirty="0">
                <a:solidFill>
                  <a:srgbClr val="666666"/>
                </a:solidFill>
                <a:latin typeface="Typonine Sans Regular"/>
              </a:rPr>
              <a:t>What is Real Time Clock?</a:t>
            </a:r>
            <a:endParaRPr lang="en-US" dirty="0"/>
          </a:p>
        </p:txBody>
      </p:sp>
      <p:sp>
        <p:nvSpPr>
          <p:cNvPr id="3" name="Content Placeholder 2">
            <a:extLst>
              <a:ext uri="{FF2B5EF4-FFF2-40B4-BE49-F238E27FC236}">
                <a16:creationId xmlns:a16="http://schemas.microsoft.com/office/drawing/2014/main" id="{455DCA40-C2D1-47D6-A775-0118B6BB5295}"/>
              </a:ext>
            </a:extLst>
          </p:cNvPr>
          <p:cNvSpPr>
            <a:spLocks noGrp="1"/>
          </p:cNvSpPr>
          <p:nvPr>
            <p:ph idx="1"/>
          </p:nvPr>
        </p:nvSpPr>
        <p:spPr/>
        <p:txBody>
          <a:bodyPr>
            <a:normAutofit/>
          </a:bodyPr>
          <a:lstStyle/>
          <a:p>
            <a:r>
              <a:rPr lang="en-US" sz="1400" dirty="0">
                <a:solidFill>
                  <a:srgbClr val="879191"/>
                </a:solidFill>
                <a:latin typeface="Typonine Sans Regular"/>
              </a:rPr>
              <a:t>Real Time Clock or RTC is a system that keeps track of the current time and can be used in any device which needs to keep accurate time.</a:t>
            </a:r>
          </a:p>
          <a:p>
            <a:r>
              <a:rPr lang="en-US" sz="1400" dirty="0">
                <a:solidFill>
                  <a:srgbClr val="879191"/>
                </a:solidFill>
                <a:latin typeface="Typonine Sans Regular"/>
              </a:rPr>
              <a:t>RTCs have some important advantages. </a:t>
            </a:r>
          </a:p>
          <a:p>
            <a:pPr lvl="1"/>
            <a:r>
              <a:rPr lang="en-US" sz="1400" dirty="0">
                <a:solidFill>
                  <a:srgbClr val="879191"/>
                </a:solidFill>
                <a:latin typeface="Typonine Sans Regular"/>
              </a:rPr>
              <a:t>Low power consumption</a:t>
            </a:r>
          </a:p>
          <a:p>
            <a:pPr lvl="1"/>
            <a:r>
              <a:rPr lang="en-US" sz="1400" dirty="0">
                <a:solidFill>
                  <a:srgbClr val="879191"/>
                </a:solidFill>
                <a:latin typeface="Typonine Sans Regular"/>
              </a:rPr>
              <a:t>Releasing system time from time calculation (this feature is critical because in many cases CPU is operating some delicate tasks like receiving sensors data. and if you don’t use RTC, CPU also has to keep track of the time and it can disrupt processors main tasks.)</a:t>
            </a:r>
          </a:p>
          <a:p>
            <a:pPr lvl="1"/>
            <a:r>
              <a:rPr lang="en-US" sz="1400" dirty="0">
                <a:solidFill>
                  <a:srgbClr val="879191"/>
                </a:solidFill>
                <a:latin typeface="Typonine Sans Regular"/>
              </a:rPr>
              <a:t>High accuracy</a:t>
            </a:r>
          </a:p>
          <a:p>
            <a:r>
              <a:rPr lang="en-US" sz="1400" dirty="0">
                <a:solidFill>
                  <a:srgbClr val="879191"/>
                </a:solidFill>
                <a:latin typeface="Typonine Sans Regular"/>
              </a:rPr>
              <a:t>RTCs often have an alternate source of power, so that they can continue to keep time while the primary source of power is off or unavailable.</a:t>
            </a:r>
          </a:p>
          <a:p>
            <a:r>
              <a:rPr lang="en-US" sz="1400" dirty="0">
                <a:solidFill>
                  <a:srgbClr val="879191"/>
                </a:solidFill>
                <a:latin typeface="Typonine Sans Regular"/>
              </a:rPr>
              <a:t>RTCs often use a 32.768 kHz crystal oscillator. But why 32,768?</a:t>
            </a:r>
          </a:p>
          <a:p>
            <a:pPr lvl="1"/>
            <a:r>
              <a:rPr lang="en-US" sz="1400" dirty="0">
                <a:solidFill>
                  <a:srgbClr val="879191"/>
                </a:solidFill>
                <a:latin typeface="Typonine Sans Regular"/>
              </a:rPr>
              <a:t>32768 is equal to 215 and hence can generate 1 second easily. </a:t>
            </a:r>
          </a:p>
          <a:p>
            <a:pPr lvl="1"/>
            <a:r>
              <a:rPr lang="en-US" sz="1400" dirty="0">
                <a:solidFill>
                  <a:srgbClr val="879191"/>
                </a:solidFill>
                <a:latin typeface="Typonine Sans Regular"/>
              </a:rPr>
              <a:t>Also, the crystal must be small with proper width and low power consumption, which can be satisfied with using 32876 Hz. Higher frequencies are larger and fragile crystals, and the lower frequencies have more power consumption that 32, 768KHz.</a:t>
            </a:r>
          </a:p>
          <a:p>
            <a:endParaRPr lang="en-US" sz="1400" dirty="0"/>
          </a:p>
        </p:txBody>
      </p:sp>
      <p:sp>
        <p:nvSpPr>
          <p:cNvPr id="4" name="Rectangle 3">
            <a:extLst>
              <a:ext uri="{FF2B5EF4-FFF2-40B4-BE49-F238E27FC236}">
                <a16:creationId xmlns:a16="http://schemas.microsoft.com/office/drawing/2014/main" id="{31784EF1-C07C-42A0-9244-0CEC7E2D05B2}"/>
              </a:ext>
            </a:extLst>
          </p:cNvPr>
          <p:cNvSpPr/>
          <p:nvPr/>
        </p:nvSpPr>
        <p:spPr>
          <a:xfrm>
            <a:off x="3048000" y="2828836"/>
            <a:ext cx="6096000" cy="369332"/>
          </a:xfrm>
          <a:prstGeom prst="rect">
            <a:avLst/>
          </a:prstGeom>
        </p:spPr>
        <p:txBody>
          <a:bodyPr>
            <a:spAutoFit/>
          </a:bodyPr>
          <a:lstStyle/>
          <a:p>
            <a:endParaRPr lang="en-US" b="0" i="0" dirty="0">
              <a:solidFill>
                <a:srgbClr val="879191"/>
              </a:solidFill>
              <a:effectLst/>
              <a:latin typeface="Typonine Sans Regular"/>
            </a:endParaRPr>
          </a:p>
        </p:txBody>
      </p:sp>
    </p:spTree>
    <p:extLst>
      <p:ext uri="{BB962C8B-B14F-4D97-AF65-F5344CB8AC3E}">
        <p14:creationId xmlns:p14="http://schemas.microsoft.com/office/powerpoint/2010/main" val="3068766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8B199-6414-47F3-A171-C9A43B589365}"/>
              </a:ext>
            </a:extLst>
          </p:cNvPr>
          <p:cNvSpPr>
            <a:spLocks noGrp="1"/>
          </p:cNvSpPr>
          <p:nvPr>
            <p:ph type="title"/>
          </p:nvPr>
        </p:nvSpPr>
        <p:spPr/>
        <p:txBody>
          <a:bodyPr/>
          <a:lstStyle/>
          <a:p>
            <a:r>
              <a:rPr lang="en-US" dirty="0"/>
              <a:t>INTERNAL EEPROM R/w - CODE</a:t>
            </a:r>
          </a:p>
        </p:txBody>
      </p:sp>
      <p:sp>
        <p:nvSpPr>
          <p:cNvPr id="4" name="Rectangle 3">
            <a:extLst>
              <a:ext uri="{FF2B5EF4-FFF2-40B4-BE49-F238E27FC236}">
                <a16:creationId xmlns:a16="http://schemas.microsoft.com/office/drawing/2014/main" id="{7113DFE3-9B64-4465-A9EB-38EE51F02348}"/>
              </a:ext>
            </a:extLst>
          </p:cNvPr>
          <p:cNvSpPr/>
          <p:nvPr/>
        </p:nvSpPr>
        <p:spPr>
          <a:xfrm>
            <a:off x="427464" y="2057401"/>
            <a:ext cx="6096000" cy="4662815"/>
          </a:xfrm>
          <a:prstGeom prst="rect">
            <a:avLst/>
          </a:prstGeom>
        </p:spPr>
        <p:txBody>
          <a:bodyPr>
            <a:spAutoFit/>
          </a:bodyPr>
          <a:lstStyle/>
          <a:p>
            <a:r>
              <a:rPr lang="en-US" sz="1100" dirty="0"/>
              <a:t>void setup()</a:t>
            </a:r>
          </a:p>
          <a:p>
            <a:r>
              <a:rPr lang="en-US" sz="1100" dirty="0"/>
              <a:t>{</a:t>
            </a:r>
          </a:p>
          <a:p>
            <a:endParaRPr lang="en-US" sz="1100" dirty="0"/>
          </a:p>
          <a:p>
            <a:r>
              <a:rPr lang="en-US" sz="1100" dirty="0"/>
              <a:t>  /* Initialize Serial bus */</a:t>
            </a:r>
          </a:p>
          <a:p>
            <a:r>
              <a:rPr lang="en-US" sz="1100" dirty="0"/>
              <a:t>  Serial.begin( SERIAL_BAUDRATE );</a:t>
            </a:r>
          </a:p>
          <a:p>
            <a:endParaRPr lang="en-US" sz="1100" dirty="0"/>
          </a:p>
          <a:p>
            <a:r>
              <a:rPr lang="en-US" sz="1100" dirty="0"/>
              <a:t>  /* Print EEPROM Size (in bytes) */</a:t>
            </a:r>
          </a:p>
          <a:p>
            <a:r>
              <a:rPr lang="en-US" sz="1100" dirty="0"/>
              <a:t>  Serial.print("Internal EEPROM size = ");</a:t>
            </a:r>
          </a:p>
          <a:p>
            <a:r>
              <a:rPr lang="en-US" sz="1100" dirty="0"/>
              <a:t>  Serial.print(</a:t>
            </a:r>
            <a:r>
              <a:rPr lang="en-US" sz="1100" dirty="0" err="1"/>
              <a:t>EEPROM.length</a:t>
            </a:r>
            <a:r>
              <a:rPr lang="en-US" sz="1100" dirty="0"/>
              <a:t>());</a:t>
            </a:r>
          </a:p>
          <a:p>
            <a:r>
              <a:rPr lang="en-US" sz="1100" dirty="0"/>
              <a:t>  Serial.println(" bytes.");</a:t>
            </a:r>
          </a:p>
          <a:p>
            <a:endParaRPr lang="en-US" sz="1100" dirty="0"/>
          </a:p>
          <a:p>
            <a:r>
              <a:rPr lang="en-US" sz="1100" dirty="0"/>
              <a:t>  </a:t>
            </a:r>
          </a:p>
          <a:p>
            <a:r>
              <a:rPr lang="en-US" sz="1100" dirty="0"/>
              <a:t>/* Read Initial EEPROM Contents */</a:t>
            </a:r>
          </a:p>
          <a:p>
            <a:r>
              <a:rPr lang="en-US" sz="1100" dirty="0"/>
              <a:t>#if READ_ENABLE</a:t>
            </a:r>
          </a:p>
          <a:p>
            <a:r>
              <a:rPr lang="en-US" sz="1100" dirty="0"/>
              <a:t>  </a:t>
            </a:r>
            <a:r>
              <a:rPr lang="en-US" sz="1100" dirty="0" err="1"/>
              <a:t>ReadInternalEEPROM</a:t>
            </a:r>
            <a:r>
              <a:rPr lang="en-US" sz="1100" dirty="0"/>
              <a:t>();</a:t>
            </a:r>
          </a:p>
          <a:p>
            <a:r>
              <a:rPr lang="en-US" sz="1100" dirty="0"/>
              <a:t>#endif</a:t>
            </a:r>
          </a:p>
          <a:p>
            <a:endParaRPr lang="en-US" sz="1100" dirty="0"/>
          </a:p>
          <a:p>
            <a:r>
              <a:rPr lang="en-US" sz="1100" dirty="0"/>
              <a:t>/* Write New EEPROM Contents */</a:t>
            </a:r>
          </a:p>
          <a:p>
            <a:r>
              <a:rPr lang="en-US" sz="1100" dirty="0"/>
              <a:t>#if WRITE_ENABLE</a:t>
            </a:r>
          </a:p>
          <a:p>
            <a:r>
              <a:rPr lang="en-US" sz="1100" dirty="0"/>
              <a:t>  </a:t>
            </a:r>
            <a:r>
              <a:rPr lang="en-US" sz="1100" dirty="0" err="1"/>
              <a:t>WriteInternalEEPROM</a:t>
            </a:r>
            <a:r>
              <a:rPr lang="en-US" sz="1100" dirty="0"/>
              <a:t>();</a:t>
            </a:r>
          </a:p>
          <a:p>
            <a:r>
              <a:rPr lang="en-US" sz="1100" dirty="0"/>
              <a:t>#endif</a:t>
            </a:r>
          </a:p>
          <a:p>
            <a:endParaRPr lang="en-US" sz="1100" dirty="0"/>
          </a:p>
          <a:p>
            <a:r>
              <a:rPr lang="en-US" sz="1100" dirty="0"/>
              <a:t>/* Read New EEPROM Contents */</a:t>
            </a:r>
          </a:p>
          <a:p>
            <a:r>
              <a:rPr lang="en-US" sz="1100" dirty="0"/>
              <a:t>#if READ_ENABLE</a:t>
            </a:r>
          </a:p>
          <a:p>
            <a:r>
              <a:rPr lang="en-US" sz="1100" dirty="0"/>
              <a:t>	</a:t>
            </a:r>
            <a:r>
              <a:rPr lang="en-US" sz="1100" dirty="0" err="1"/>
              <a:t>ReadInternalEEPROM</a:t>
            </a:r>
            <a:r>
              <a:rPr lang="en-US" sz="1100" dirty="0"/>
              <a:t>();</a:t>
            </a:r>
          </a:p>
          <a:p>
            <a:r>
              <a:rPr lang="en-US" sz="1100" dirty="0"/>
              <a:t>#endif</a:t>
            </a:r>
          </a:p>
          <a:p>
            <a:r>
              <a:rPr lang="en-US" sz="1100" dirty="0"/>
              <a:t>}</a:t>
            </a:r>
          </a:p>
        </p:txBody>
      </p:sp>
      <p:sp>
        <p:nvSpPr>
          <p:cNvPr id="6" name="Rectangle 5">
            <a:extLst>
              <a:ext uri="{FF2B5EF4-FFF2-40B4-BE49-F238E27FC236}">
                <a16:creationId xmlns:a16="http://schemas.microsoft.com/office/drawing/2014/main" id="{D312FEB5-8FE1-48F1-B50D-FA2F4041558A}"/>
              </a:ext>
            </a:extLst>
          </p:cNvPr>
          <p:cNvSpPr/>
          <p:nvPr/>
        </p:nvSpPr>
        <p:spPr>
          <a:xfrm>
            <a:off x="6096000" y="2057401"/>
            <a:ext cx="6096000" cy="830997"/>
          </a:xfrm>
          <a:prstGeom prst="rect">
            <a:avLst/>
          </a:prstGeom>
        </p:spPr>
        <p:txBody>
          <a:bodyPr>
            <a:spAutoFit/>
          </a:bodyPr>
          <a:lstStyle/>
          <a:p>
            <a:r>
              <a:rPr lang="en-US" sz="1200" dirty="0"/>
              <a:t>void loop () </a:t>
            </a:r>
          </a:p>
          <a:p>
            <a:r>
              <a:rPr lang="en-US" sz="1200" dirty="0"/>
              <a:t>{</a:t>
            </a:r>
          </a:p>
          <a:p>
            <a:r>
              <a:rPr lang="en-US" sz="1200" dirty="0"/>
              <a:t>	delay(1000);</a:t>
            </a:r>
          </a:p>
          <a:p>
            <a:r>
              <a:rPr lang="en-US" sz="1200" dirty="0"/>
              <a:t>}</a:t>
            </a:r>
          </a:p>
        </p:txBody>
      </p:sp>
    </p:spTree>
    <p:extLst>
      <p:ext uri="{BB962C8B-B14F-4D97-AF65-F5344CB8AC3E}">
        <p14:creationId xmlns:p14="http://schemas.microsoft.com/office/powerpoint/2010/main" val="24467467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28EC7-C459-41F7-A94A-915437F09FF9}"/>
              </a:ext>
            </a:extLst>
          </p:cNvPr>
          <p:cNvSpPr>
            <a:spLocks noGrp="1"/>
          </p:cNvSpPr>
          <p:nvPr>
            <p:ph type="title"/>
          </p:nvPr>
        </p:nvSpPr>
        <p:spPr>
          <a:xfrm>
            <a:off x="854926" y="2492813"/>
            <a:ext cx="10675434" cy="1293028"/>
          </a:xfrm>
        </p:spPr>
        <p:txBody>
          <a:bodyPr>
            <a:normAutofit/>
          </a:bodyPr>
          <a:lstStyle/>
          <a:p>
            <a:pPr algn="ctr"/>
            <a:r>
              <a:rPr lang="en-US" b="1" dirty="0">
                <a:solidFill>
                  <a:srgbClr val="666666"/>
                </a:solidFill>
                <a:latin typeface="Typonine Sans Regular"/>
              </a:rPr>
              <a:t>EEPROM Interfacing</a:t>
            </a:r>
            <a:br>
              <a:rPr lang="en-US" b="1" dirty="0">
                <a:solidFill>
                  <a:srgbClr val="666666"/>
                </a:solidFill>
                <a:latin typeface="Typonine Sans Regular"/>
              </a:rPr>
            </a:br>
            <a:r>
              <a:rPr lang="en-US" b="1" dirty="0">
                <a:solidFill>
                  <a:srgbClr val="666666"/>
                </a:solidFill>
                <a:latin typeface="Typonine Sans Regular"/>
              </a:rPr>
              <a:t>( EXTERNAL )</a:t>
            </a:r>
          </a:p>
        </p:txBody>
      </p:sp>
    </p:spTree>
    <p:extLst>
      <p:ext uri="{BB962C8B-B14F-4D97-AF65-F5344CB8AC3E}">
        <p14:creationId xmlns:p14="http://schemas.microsoft.com/office/powerpoint/2010/main" val="15728216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28EC7-C459-41F7-A94A-915437F09FF9}"/>
              </a:ext>
            </a:extLst>
          </p:cNvPr>
          <p:cNvSpPr>
            <a:spLocks noGrp="1"/>
          </p:cNvSpPr>
          <p:nvPr>
            <p:ph type="title"/>
          </p:nvPr>
        </p:nvSpPr>
        <p:spPr/>
        <p:txBody>
          <a:bodyPr>
            <a:normAutofit/>
          </a:bodyPr>
          <a:lstStyle/>
          <a:p>
            <a:r>
              <a:rPr lang="en-US" b="1" dirty="0">
                <a:solidFill>
                  <a:srgbClr val="666666"/>
                </a:solidFill>
                <a:latin typeface="Typonine Sans Regular"/>
              </a:rPr>
              <a:t>EEPROM Interfacing</a:t>
            </a:r>
            <a:br>
              <a:rPr lang="en-US" b="1" dirty="0">
                <a:solidFill>
                  <a:srgbClr val="666666"/>
                </a:solidFill>
                <a:latin typeface="Typonine Sans Regular"/>
              </a:rPr>
            </a:br>
            <a:r>
              <a:rPr lang="en-US" b="1" dirty="0">
                <a:solidFill>
                  <a:srgbClr val="666666"/>
                </a:solidFill>
                <a:latin typeface="Typonine Sans Regular"/>
              </a:rPr>
              <a:t>24C02 / 24C04</a:t>
            </a:r>
          </a:p>
        </p:txBody>
      </p:sp>
      <p:sp>
        <p:nvSpPr>
          <p:cNvPr id="6" name="TextBox 5">
            <a:extLst>
              <a:ext uri="{FF2B5EF4-FFF2-40B4-BE49-F238E27FC236}">
                <a16:creationId xmlns:a16="http://schemas.microsoft.com/office/drawing/2014/main" id="{F013189B-4A2D-4593-B25B-D3A9E1B95021}"/>
              </a:ext>
            </a:extLst>
          </p:cNvPr>
          <p:cNvSpPr txBox="1"/>
          <p:nvPr/>
        </p:nvSpPr>
        <p:spPr>
          <a:xfrm>
            <a:off x="411480" y="2057400"/>
            <a:ext cx="11399520" cy="2062103"/>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879191"/>
                </a:solidFill>
                <a:latin typeface="Typonine Sans Regular"/>
              </a:rPr>
              <a:t>24C02 / 24C04 provides 2048 / 4096 bits of serial electrically erasable and programmable read-only memory (EEPROM) organized as 256 / 512 words of 8 bits each.</a:t>
            </a:r>
          </a:p>
          <a:p>
            <a:pPr marL="285750" indent="-285750">
              <a:buFont typeface="Arial" panose="020B0604020202020204" pitchFamily="34" charset="0"/>
              <a:buChar char="•"/>
            </a:pPr>
            <a:r>
              <a:rPr lang="en-US" sz="1400" dirty="0">
                <a:solidFill>
                  <a:srgbClr val="879191"/>
                </a:solidFill>
                <a:latin typeface="Typonine Sans Regular"/>
              </a:rPr>
              <a:t>The 24C02 / 24C04 is available in space-saving </a:t>
            </a:r>
          </a:p>
          <a:p>
            <a:pPr marL="742950" lvl="1" indent="-285750">
              <a:buFont typeface="Arial" panose="020B0604020202020204" pitchFamily="34" charset="0"/>
              <a:buChar char="•"/>
            </a:pPr>
            <a:r>
              <a:rPr lang="en-US" sz="1400" dirty="0">
                <a:solidFill>
                  <a:srgbClr val="879191"/>
                </a:solidFill>
                <a:latin typeface="Typonine Sans Regular"/>
              </a:rPr>
              <a:t>8-lead PDIP ( Plastic Dual Inline Package</a:t>
            </a:r>
            <a:r>
              <a:rPr lang="en-US" dirty="0"/>
              <a:t> </a:t>
            </a:r>
            <a:r>
              <a:rPr lang="en-US" sz="1400" dirty="0">
                <a:solidFill>
                  <a:srgbClr val="879191"/>
                </a:solidFill>
                <a:latin typeface="Typonine Sans Regular"/>
              </a:rPr>
              <a:t>), </a:t>
            </a:r>
          </a:p>
          <a:p>
            <a:pPr marL="742950" lvl="1" indent="-285750">
              <a:buFont typeface="Arial" panose="020B0604020202020204" pitchFamily="34" charset="0"/>
              <a:buChar char="•"/>
            </a:pPr>
            <a:r>
              <a:rPr lang="en-US" sz="1400" dirty="0">
                <a:solidFill>
                  <a:srgbClr val="879191"/>
                </a:solidFill>
                <a:latin typeface="Typonine Sans Regular"/>
              </a:rPr>
              <a:t>8-lead JEDEC (Joint Electron Device Engineering Council) SOIC, </a:t>
            </a:r>
          </a:p>
          <a:p>
            <a:pPr marL="742950" lvl="1" indent="-285750">
              <a:buFont typeface="Arial" panose="020B0604020202020204" pitchFamily="34" charset="0"/>
              <a:buChar char="•"/>
            </a:pPr>
            <a:r>
              <a:rPr lang="en-US" sz="1400" dirty="0">
                <a:solidFill>
                  <a:srgbClr val="879191"/>
                </a:solidFill>
                <a:latin typeface="Typonine Sans Regular"/>
              </a:rPr>
              <a:t>8-lead TSOP (Thin Small Outline Package).</a:t>
            </a:r>
          </a:p>
          <a:p>
            <a:pPr marL="285750" indent="-285750">
              <a:buFont typeface="Arial" panose="020B0604020202020204" pitchFamily="34" charset="0"/>
              <a:buChar char="•"/>
            </a:pPr>
            <a:r>
              <a:rPr lang="en-US" sz="1400" dirty="0">
                <a:solidFill>
                  <a:srgbClr val="879191"/>
                </a:solidFill>
                <a:latin typeface="Typonine Sans Regular"/>
              </a:rPr>
              <a:t>The EEPROM is accessible via a Two-wire serial interface.</a:t>
            </a:r>
          </a:p>
          <a:p>
            <a:pPr marL="285750" indent="-285750">
              <a:buFont typeface="Arial" panose="020B0604020202020204" pitchFamily="34" charset="0"/>
              <a:buChar char="•"/>
            </a:pPr>
            <a:endParaRPr lang="en-US" sz="1400" dirty="0">
              <a:solidFill>
                <a:srgbClr val="879191"/>
              </a:solidFill>
              <a:latin typeface="Typonine Sans Regular"/>
            </a:endParaRPr>
          </a:p>
          <a:p>
            <a:endParaRPr lang="en-US" baseline="-25000" dirty="0"/>
          </a:p>
        </p:txBody>
      </p:sp>
      <p:pic>
        <p:nvPicPr>
          <p:cNvPr id="7" name="Picture 6">
            <a:extLst>
              <a:ext uri="{FF2B5EF4-FFF2-40B4-BE49-F238E27FC236}">
                <a16:creationId xmlns:a16="http://schemas.microsoft.com/office/drawing/2014/main" id="{395DD2B1-B00C-4028-B81B-F09DF57357C9}"/>
              </a:ext>
            </a:extLst>
          </p:cNvPr>
          <p:cNvPicPr>
            <a:picLocks noChangeAspect="1"/>
          </p:cNvPicPr>
          <p:nvPr/>
        </p:nvPicPr>
        <p:blipFill>
          <a:blip r:embed="rId2"/>
          <a:stretch>
            <a:fillRect/>
          </a:stretch>
        </p:blipFill>
        <p:spPr>
          <a:xfrm>
            <a:off x="5180792" y="4119503"/>
            <a:ext cx="6630208" cy="1979545"/>
          </a:xfrm>
          <a:prstGeom prst="rect">
            <a:avLst/>
          </a:prstGeom>
        </p:spPr>
      </p:pic>
    </p:spTree>
    <p:extLst>
      <p:ext uri="{BB962C8B-B14F-4D97-AF65-F5344CB8AC3E}">
        <p14:creationId xmlns:p14="http://schemas.microsoft.com/office/powerpoint/2010/main" val="23404101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E7EA-4094-4F13-BEC8-95E4754925B7}"/>
              </a:ext>
            </a:extLst>
          </p:cNvPr>
          <p:cNvSpPr>
            <a:spLocks noGrp="1"/>
          </p:cNvSpPr>
          <p:nvPr>
            <p:ph type="title"/>
          </p:nvPr>
        </p:nvSpPr>
        <p:spPr/>
        <p:txBody>
          <a:bodyPr/>
          <a:lstStyle/>
          <a:p>
            <a:r>
              <a:rPr lang="en-US" b="1" dirty="0">
                <a:solidFill>
                  <a:srgbClr val="666666"/>
                </a:solidFill>
                <a:latin typeface="Typonine Sans Regular"/>
              </a:rPr>
              <a:t>PINOUT Details</a:t>
            </a:r>
          </a:p>
        </p:txBody>
      </p:sp>
      <p:pic>
        <p:nvPicPr>
          <p:cNvPr id="4" name="Picture 3">
            <a:extLst>
              <a:ext uri="{FF2B5EF4-FFF2-40B4-BE49-F238E27FC236}">
                <a16:creationId xmlns:a16="http://schemas.microsoft.com/office/drawing/2014/main" id="{D4063143-0548-4E9F-8BBF-2B757913C2F4}"/>
              </a:ext>
            </a:extLst>
          </p:cNvPr>
          <p:cNvPicPr>
            <a:picLocks noChangeAspect="1"/>
          </p:cNvPicPr>
          <p:nvPr/>
        </p:nvPicPr>
        <p:blipFill>
          <a:blip r:embed="rId2"/>
          <a:stretch>
            <a:fillRect/>
          </a:stretch>
        </p:blipFill>
        <p:spPr>
          <a:xfrm>
            <a:off x="100360" y="72997"/>
            <a:ext cx="6713035" cy="6481551"/>
          </a:xfrm>
          <a:prstGeom prst="rect">
            <a:avLst/>
          </a:prstGeom>
        </p:spPr>
      </p:pic>
      <p:pic>
        <p:nvPicPr>
          <p:cNvPr id="5" name="Picture 4">
            <a:extLst>
              <a:ext uri="{FF2B5EF4-FFF2-40B4-BE49-F238E27FC236}">
                <a16:creationId xmlns:a16="http://schemas.microsoft.com/office/drawing/2014/main" id="{8EF6FCA0-3EC6-47AE-9BC0-15368A4695F8}"/>
              </a:ext>
            </a:extLst>
          </p:cNvPr>
          <p:cNvPicPr>
            <a:picLocks noChangeAspect="1"/>
          </p:cNvPicPr>
          <p:nvPr/>
        </p:nvPicPr>
        <p:blipFill>
          <a:blip r:embed="rId3"/>
          <a:stretch>
            <a:fillRect/>
          </a:stretch>
        </p:blipFill>
        <p:spPr>
          <a:xfrm>
            <a:off x="5792943" y="5424518"/>
            <a:ext cx="6298697" cy="981344"/>
          </a:xfrm>
          <a:prstGeom prst="rect">
            <a:avLst/>
          </a:prstGeom>
        </p:spPr>
      </p:pic>
    </p:spTree>
    <p:extLst>
      <p:ext uri="{BB962C8B-B14F-4D97-AF65-F5344CB8AC3E}">
        <p14:creationId xmlns:p14="http://schemas.microsoft.com/office/powerpoint/2010/main" val="34781061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4EDF3-8F9A-4DEC-93B3-44AE2BB18977}"/>
              </a:ext>
            </a:extLst>
          </p:cNvPr>
          <p:cNvSpPr>
            <a:spLocks noGrp="1"/>
          </p:cNvSpPr>
          <p:nvPr>
            <p:ph type="title"/>
          </p:nvPr>
        </p:nvSpPr>
        <p:spPr/>
        <p:txBody>
          <a:bodyPr/>
          <a:lstStyle/>
          <a:p>
            <a:r>
              <a:rPr lang="en-US" b="1" dirty="0">
                <a:solidFill>
                  <a:srgbClr val="666666"/>
                </a:solidFill>
                <a:latin typeface="Typonine Sans Regular"/>
              </a:rPr>
              <a:t>BLOCK DIAGRAM</a:t>
            </a:r>
          </a:p>
        </p:txBody>
      </p:sp>
      <p:pic>
        <p:nvPicPr>
          <p:cNvPr id="4" name="Picture 3">
            <a:extLst>
              <a:ext uri="{FF2B5EF4-FFF2-40B4-BE49-F238E27FC236}">
                <a16:creationId xmlns:a16="http://schemas.microsoft.com/office/drawing/2014/main" id="{37BA8571-BA29-414B-A5BD-7C6AC2068F20}"/>
              </a:ext>
            </a:extLst>
          </p:cNvPr>
          <p:cNvPicPr>
            <a:picLocks noChangeAspect="1"/>
          </p:cNvPicPr>
          <p:nvPr/>
        </p:nvPicPr>
        <p:blipFill>
          <a:blip r:embed="rId2"/>
          <a:stretch>
            <a:fillRect/>
          </a:stretch>
        </p:blipFill>
        <p:spPr>
          <a:xfrm>
            <a:off x="87468" y="1449659"/>
            <a:ext cx="6978367" cy="5326217"/>
          </a:xfrm>
          <a:prstGeom prst="rect">
            <a:avLst/>
          </a:prstGeom>
        </p:spPr>
      </p:pic>
    </p:spTree>
    <p:extLst>
      <p:ext uri="{BB962C8B-B14F-4D97-AF65-F5344CB8AC3E}">
        <p14:creationId xmlns:p14="http://schemas.microsoft.com/office/powerpoint/2010/main" val="39740358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A2484-F741-451F-8F6B-F8BA2D0BF95F}"/>
              </a:ext>
            </a:extLst>
          </p:cNvPr>
          <p:cNvSpPr>
            <a:spLocks noGrp="1"/>
          </p:cNvSpPr>
          <p:nvPr>
            <p:ph type="title"/>
          </p:nvPr>
        </p:nvSpPr>
        <p:spPr/>
        <p:txBody>
          <a:bodyPr/>
          <a:lstStyle/>
          <a:p>
            <a:r>
              <a:rPr lang="en-US" b="1" dirty="0">
                <a:solidFill>
                  <a:srgbClr val="666666"/>
                </a:solidFill>
                <a:latin typeface="Typonine Sans Regular"/>
              </a:rPr>
              <a:t>Device addressing</a:t>
            </a:r>
          </a:p>
        </p:txBody>
      </p:sp>
      <p:pic>
        <p:nvPicPr>
          <p:cNvPr id="4" name="Picture 3">
            <a:extLst>
              <a:ext uri="{FF2B5EF4-FFF2-40B4-BE49-F238E27FC236}">
                <a16:creationId xmlns:a16="http://schemas.microsoft.com/office/drawing/2014/main" id="{278DE5DA-6B47-478C-B493-BC649A384F94}"/>
              </a:ext>
            </a:extLst>
          </p:cNvPr>
          <p:cNvPicPr>
            <a:picLocks noChangeAspect="1"/>
          </p:cNvPicPr>
          <p:nvPr/>
        </p:nvPicPr>
        <p:blipFill>
          <a:blip r:embed="rId2"/>
          <a:stretch>
            <a:fillRect/>
          </a:stretch>
        </p:blipFill>
        <p:spPr>
          <a:xfrm>
            <a:off x="431877" y="1921052"/>
            <a:ext cx="10730493" cy="4936948"/>
          </a:xfrm>
          <a:prstGeom prst="rect">
            <a:avLst/>
          </a:prstGeom>
        </p:spPr>
      </p:pic>
    </p:spTree>
    <p:extLst>
      <p:ext uri="{BB962C8B-B14F-4D97-AF65-F5344CB8AC3E}">
        <p14:creationId xmlns:p14="http://schemas.microsoft.com/office/powerpoint/2010/main" val="27687594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A2484-F741-451F-8F6B-F8BA2D0BF95F}"/>
              </a:ext>
            </a:extLst>
          </p:cNvPr>
          <p:cNvSpPr>
            <a:spLocks noGrp="1"/>
          </p:cNvSpPr>
          <p:nvPr>
            <p:ph type="title"/>
          </p:nvPr>
        </p:nvSpPr>
        <p:spPr/>
        <p:txBody>
          <a:bodyPr/>
          <a:lstStyle/>
          <a:p>
            <a:r>
              <a:rPr lang="en-US" b="1" dirty="0">
                <a:solidFill>
                  <a:srgbClr val="666666"/>
                </a:solidFill>
                <a:latin typeface="Typonine Sans Regular"/>
              </a:rPr>
              <a:t>Device addressing</a:t>
            </a:r>
          </a:p>
        </p:txBody>
      </p:sp>
      <p:pic>
        <p:nvPicPr>
          <p:cNvPr id="3" name="Picture 2">
            <a:extLst>
              <a:ext uri="{FF2B5EF4-FFF2-40B4-BE49-F238E27FC236}">
                <a16:creationId xmlns:a16="http://schemas.microsoft.com/office/drawing/2014/main" id="{24D5944D-3923-4A6F-9B14-E3EDEF6FFDE9}"/>
              </a:ext>
            </a:extLst>
          </p:cNvPr>
          <p:cNvPicPr>
            <a:picLocks noChangeAspect="1"/>
          </p:cNvPicPr>
          <p:nvPr/>
        </p:nvPicPr>
        <p:blipFill>
          <a:blip r:embed="rId2"/>
          <a:stretch>
            <a:fillRect/>
          </a:stretch>
        </p:blipFill>
        <p:spPr>
          <a:xfrm>
            <a:off x="3219101" y="2609850"/>
            <a:ext cx="4638675" cy="1638300"/>
          </a:xfrm>
          <a:prstGeom prst="rect">
            <a:avLst/>
          </a:prstGeom>
        </p:spPr>
      </p:pic>
    </p:spTree>
    <p:extLst>
      <p:ext uri="{BB962C8B-B14F-4D97-AF65-F5344CB8AC3E}">
        <p14:creationId xmlns:p14="http://schemas.microsoft.com/office/powerpoint/2010/main" val="26642504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5CC8773-0E3F-4D1C-A409-0353003E65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2" name="Picture 11">
            <a:extLst>
              <a:ext uri="{FF2B5EF4-FFF2-40B4-BE49-F238E27FC236}">
                <a16:creationId xmlns:a16="http://schemas.microsoft.com/office/drawing/2014/main" id="{29160FC1-6959-4BB1-8E7A-0CA07E8BAA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pic>
        <p:nvPicPr>
          <p:cNvPr id="5" name="Picture 4" descr="A circuit board&#10;&#10;Description automatically generated">
            <a:extLst>
              <a:ext uri="{FF2B5EF4-FFF2-40B4-BE49-F238E27FC236}">
                <a16:creationId xmlns:a16="http://schemas.microsoft.com/office/drawing/2014/main" id="{D3863370-8999-4EFA-B0DA-9A2FB33940BE}"/>
              </a:ext>
            </a:extLst>
          </p:cNvPr>
          <p:cNvPicPr>
            <a:picLocks noChangeAspect="1"/>
          </p:cNvPicPr>
          <p:nvPr/>
        </p:nvPicPr>
        <p:blipFill rotWithShape="1">
          <a:blip r:embed="rId4">
            <a:alphaModFix amt="40000"/>
            <a:extLst/>
          </a:blip>
          <a:srcRect b="25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E73196F0-DFC6-40A5-B0F7-358EC5A866EF}"/>
              </a:ext>
            </a:extLst>
          </p:cNvPr>
          <p:cNvSpPr>
            <a:spLocks noGrp="1"/>
          </p:cNvSpPr>
          <p:nvPr>
            <p:ph type="title"/>
          </p:nvPr>
        </p:nvSpPr>
        <p:spPr>
          <a:xfrm>
            <a:off x="1371600" y="2478118"/>
            <a:ext cx="9448800" cy="2361117"/>
          </a:xfrm>
        </p:spPr>
        <p:txBody>
          <a:bodyPr vert="horz" lIns="91440" tIns="45720" rIns="91440" bIns="45720" rtlCol="0" anchor="b">
            <a:normAutofit/>
          </a:bodyPr>
          <a:lstStyle/>
          <a:p>
            <a:pPr algn="l"/>
            <a:r>
              <a:rPr lang="en-US" sz="6000" kern="1200" cap="all" baseline="0">
                <a:solidFill>
                  <a:schemeClr val="tx1"/>
                </a:solidFill>
                <a:latin typeface="+mj-lt"/>
                <a:ea typeface="+mj-ea"/>
                <a:cs typeface="+mj-cs"/>
              </a:rPr>
              <a:t>Actual PICS</a:t>
            </a:r>
          </a:p>
        </p:txBody>
      </p:sp>
    </p:spTree>
    <p:extLst>
      <p:ext uri="{BB962C8B-B14F-4D97-AF65-F5344CB8AC3E}">
        <p14:creationId xmlns:p14="http://schemas.microsoft.com/office/powerpoint/2010/main" val="3684346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37B3E01-8041-4BA0-AE3A-9C8634EAC049}"/>
              </a:ext>
            </a:extLst>
          </p:cNvPr>
          <p:cNvPicPr>
            <a:picLocks noChangeAspect="1"/>
          </p:cNvPicPr>
          <p:nvPr/>
        </p:nvPicPr>
        <p:blipFill>
          <a:blip r:embed="rId2"/>
          <a:stretch>
            <a:fillRect/>
          </a:stretch>
        </p:blipFill>
        <p:spPr>
          <a:xfrm>
            <a:off x="113599" y="184231"/>
            <a:ext cx="5732016" cy="4299012"/>
          </a:xfrm>
          <a:prstGeom prst="rect">
            <a:avLst/>
          </a:prstGeom>
          <a:effectLst>
            <a:glow rad="139700">
              <a:schemeClr val="accent6">
                <a:satMod val="175000"/>
                <a:alpha val="40000"/>
              </a:schemeClr>
            </a:glow>
          </a:effectLst>
        </p:spPr>
      </p:pic>
      <p:pic>
        <p:nvPicPr>
          <p:cNvPr id="8" name="Picture 7">
            <a:extLst>
              <a:ext uri="{FF2B5EF4-FFF2-40B4-BE49-F238E27FC236}">
                <a16:creationId xmlns:a16="http://schemas.microsoft.com/office/drawing/2014/main" id="{EC2BEE05-8887-4C8B-9C0E-7A62DFA9F32E}"/>
              </a:ext>
            </a:extLst>
          </p:cNvPr>
          <p:cNvPicPr>
            <a:picLocks noChangeAspect="1"/>
          </p:cNvPicPr>
          <p:nvPr/>
        </p:nvPicPr>
        <p:blipFill>
          <a:blip r:embed="rId3"/>
          <a:stretch>
            <a:fillRect/>
          </a:stretch>
        </p:blipFill>
        <p:spPr>
          <a:xfrm>
            <a:off x="4289546" y="3152357"/>
            <a:ext cx="4695216" cy="3521412"/>
          </a:xfrm>
          <a:prstGeom prst="rect">
            <a:avLst/>
          </a:prstGeom>
          <a:effectLst>
            <a:glow rad="139700">
              <a:schemeClr val="accent6">
                <a:satMod val="175000"/>
                <a:alpha val="40000"/>
              </a:schemeClr>
            </a:glow>
          </a:effectLst>
        </p:spPr>
      </p:pic>
      <p:pic>
        <p:nvPicPr>
          <p:cNvPr id="10" name="Picture 9">
            <a:extLst>
              <a:ext uri="{FF2B5EF4-FFF2-40B4-BE49-F238E27FC236}">
                <a16:creationId xmlns:a16="http://schemas.microsoft.com/office/drawing/2014/main" id="{58FFA55B-C49A-4438-9590-4D57E052B0A5}"/>
              </a:ext>
            </a:extLst>
          </p:cNvPr>
          <p:cNvPicPr>
            <a:picLocks noChangeAspect="1"/>
          </p:cNvPicPr>
          <p:nvPr/>
        </p:nvPicPr>
        <p:blipFill>
          <a:blip r:embed="rId4"/>
          <a:stretch>
            <a:fillRect/>
          </a:stretch>
        </p:blipFill>
        <p:spPr>
          <a:xfrm rot="16200000">
            <a:off x="7859949" y="1155971"/>
            <a:ext cx="4695217" cy="3521413"/>
          </a:xfrm>
          <a:prstGeom prst="rect">
            <a:avLst/>
          </a:prstGeom>
          <a:effectLst>
            <a:glow rad="139700">
              <a:schemeClr val="accent6">
                <a:satMod val="175000"/>
                <a:alpha val="40000"/>
              </a:schemeClr>
            </a:glow>
          </a:effectLst>
        </p:spPr>
      </p:pic>
    </p:spTree>
    <p:extLst>
      <p:ext uri="{BB962C8B-B14F-4D97-AF65-F5344CB8AC3E}">
        <p14:creationId xmlns:p14="http://schemas.microsoft.com/office/powerpoint/2010/main" val="38557986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8B199-6414-47F3-A171-C9A43B589365}"/>
              </a:ext>
            </a:extLst>
          </p:cNvPr>
          <p:cNvSpPr>
            <a:spLocks noGrp="1"/>
          </p:cNvSpPr>
          <p:nvPr>
            <p:ph type="title"/>
          </p:nvPr>
        </p:nvSpPr>
        <p:spPr/>
        <p:txBody>
          <a:bodyPr/>
          <a:lstStyle/>
          <a:p>
            <a:r>
              <a:rPr lang="en-US" dirty="0"/>
              <a:t>External EEPROM R/w - CODE</a:t>
            </a:r>
          </a:p>
        </p:txBody>
      </p:sp>
    </p:spTree>
    <p:extLst>
      <p:ext uri="{BB962C8B-B14F-4D97-AF65-F5344CB8AC3E}">
        <p14:creationId xmlns:p14="http://schemas.microsoft.com/office/powerpoint/2010/main" val="224554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00079-D832-467A-9B83-2AB60C1632FD}"/>
              </a:ext>
            </a:extLst>
          </p:cNvPr>
          <p:cNvSpPr>
            <a:spLocks noGrp="1"/>
          </p:cNvSpPr>
          <p:nvPr>
            <p:ph type="title"/>
          </p:nvPr>
        </p:nvSpPr>
        <p:spPr/>
        <p:txBody>
          <a:bodyPr/>
          <a:lstStyle/>
          <a:p>
            <a:r>
              <a:rPr lang="en-US" b="1" dirty="0">
                <a:solidFill>
                  <a:srgbClr val="666666"/>
                </a:solidFill>
                <a:latin typeface="Typonine Sans Regular"/>
              </a:rPr>
              <a:t>DS1307 Module </a:t>
            </a:r>
            <a:br>
              <a:rPr lang="en-US" b="1" dirty="0">
                <a:solidFill>
                  <a:srgbClr val="666666"/>
                </a:solidFill>
                <a:latin typeface="Typonine Sans Regular"/>
              </a:rPr>
            </a:br>
            <a:r>
              <a:rPr lang="en-US" b="1" dirty="0">
                <a:solidFill>
                  <a:srgbClr val="666666"/>
                </a:solidFill>
                <a:latin typeface="Typonine Sans Regular"/>
              </a:rPr>
              <a:t>Feature &amp; Specifications</a:t>
            </a:r>
          </a:p>
        </p:txBody>
      </p:sp>
      <p:sp>
        <p:nvSpPr>
          <p:cNvPr id="3" name="Content Placeholder 2">
            <a:extLst>
              <a:ext uri="{FF2B5EF4-FFF2-40B4-BE49-F238E27FC236}">
                <a16:creationId xmlns:a16="http://schemas.microsoft.com/office/drawing/2014/main" id="{455DCA40-C2D1-47D6-A775-0118B6BB5295}"/>
              </a:ext>
            </a:extLst>
          </p:cNvPr>
          <p:cNvSpPr>
            <a:spLocks noGrp="1"/>
          </p:cNvSpPr>
          <p:nvPr>
            <p:ph idx="1"/>
          </p:nvPr>
        </p:nvSpPr>
        <p:spPr>
          <a:xfrm>
            <a:off x="685800" y="2194560"/>
            <a:ext cx="10820400" cy="4024125"/>
          </a:xfrm>
        </p:spPr>
        <p:txBody>
          <a:bodyPr>
            <a:normAutofit/>
          </a:bodyPr>
          <a:lstStyle/>
          <a:p>
            <a:r>
              <a:rPr lang="en-US" sz="1400" dirty="0">
                <a:solidFill>
                  <a:srgbClr val="879191"/>
                </a:solidFill>
                <a:latin typeface="Typonine Sans Regular"/>
              </a:rPr>
              <a:t>DS1307 module is one of the most affordable and common RTCs modules. It can accurately keep track of seconds, minutes, hours, days, months, and years.</a:t>
            </a:r>
          </a:p>
          <a:p>
            <a:r>
              <a:rPr lang="en-US" sz="1400" dirty="0">
                <a:solidFill>
                  <a:srgbClr val="879191"/>
                </a:solidFill>
                <a:latin typeface="Typonine Sans Regular"/>
              </a:rPr>
              <a:t>Some of the DS1307 important features are:</a:t>
            </a:r>
          </a:p>
          <a:p>
            <a:pPr lvl="1"/>
            <a:r>
              <a:rPr lang="en-US" sz="1400" dirty="0">
                <a:solidFill>
                  <a:srgbClr val="879191"/>
                </a:solidFill>
                <a:latin typeface="Typonine Sans Regular"/>
              </a:rPr>
              <a:t>Ability of Generating Programmable Square-Wave</a:t>
            </a:r>
          </a:p>
          <a:p>
            <a:pPr lvl="1"/>
            <a:r>
              <a:rPr lang="en-US" sz="1400" dirty="0">
                <a:solidFill>
                  <a:srgbClr val="879191"/>
                </a:solidFill>
                <a:latin typeface="Typonine Sans Regular"/>
              </a:rPr>
              <a:t>Low Current Use; under 500nA in Battery Backup mode</a:t>
            </a:r>
          </a:p>
          <a:p>
            <a:pPr lvl="1"/>
            <a:r>
              <a:rPr lang="en-US" sz="1400" dirty="0">
                <a:solidFill>
                  <a:srgbClr val="879191"/>
                </a:solidFill>
                <a:latin typeface="Typonine Sans Regular"/>
              </a:rPr>
              <a:t>The Ability to Set the Date Up to Year 2100</a:t>
            </a:r>
          </a:p>
          <a:p>
            <a:pPr lvl="1"/>
            <a:r>
              <a:rPr lang="en-US" sz="1400" dirty="0">
                <a:solidFill>
                  <a:srgbClr val="879191"/>
                </a:solidFill>
                <a:latin typeface="Typonine Sans Regular"/>
              </a:rPr>
              <a:t>I2C Serial Interface</a:t>
            </a:r>
          </a:p>
          <a:p>
            <a:r>
              <a:rPr lang="en-US" sz="1400" dirty="0">
                <a:solidFill>
                  <a:srgbClr val="879191"/>
                </a:solidFill>
                <a:latin typeface="Typonine Sans Regular"/>
              </a:rPr>
              <a:t>The DS1307 module has the capability to install a 3-volt CR2023 backup battery. there is also an embedded EEPROM 24c32 memory on this module that can save 32kb of data.</a:t>
            </a:r>
          </a:p>
          <a:p>
            <a:endParaRPr lang="en-US" sz="1400" dirty="0"/>
          </a:p>
        </p:txBody>
      </p:sp>
      <p:sp>
        <p:nvSpPr>
          <p:cNvPr id="4" name="Rectangle 3">
            <a:extLst>
              <a:ext uri="{FF2B5EF4-FFF2-40B4-BE49-F238E27FC236}">
                <a16:creationId xmlns:a16="http://schemas.microsoft.com/office/drawing/2014/main" id="{31784EF1-C07C-42A0-9244-0CEC7E2D05B2}"/>
              </a:ext>
            </a:extLst>
          </p:cNvPr>
          <p:cNvSpPr/>
          <p:nvPr/>
        </p:nvSpPr>
        <p:spPr>
          <a:xfrm>
            <a:off x="3048000" y="2828836"/>
            <a:ext cx="6096000" cy="369332"/>
          </a:xfrm>
          <a:prstGeom prst="rect">
            <a:avLst/>
          </a:prstGeom>
        </p:spPr>
        <p:txBody>
          <a:bodyPr>
            <a:spAutoFit/>
          </a:bodyPr>
          <a:lstStyle/>
          <a:p>
            <a:endParaRPr lang="en-US" b="0" i="0" dirty="0">
              <a:solidFill>
                <a:srgbClr val="879191"/>
              </a:solidFill>
              <a:effectLst/>
              <a:latin typeface="Typonine Sans Regular"/>
            </a:endParaRPr>
          </a:p>
        </p:txBody>
      </p:sp>
    </p:spTree>
    <p:extLst>
      <p:ext uri="{BB962C8B-B14F-4D97-AF65-F5344CB8AC3E}">
        <p14:creationId xmlns:p14="http://schemas.microsoft.com/office/powerpoint/2010/main" val="2876393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42ADA-6770-402C-9F0B-A3C5159885CA}"/>
              </a:ext>
            </a:extLst>
          </p:cNvPr>
          <p:cNvSpPr>
            <a:spLocks noGrp="1"/>
          </p:cNvSpPr>
          <p:nvPr>
            <p:ph type="title"/>
          </p:nvPr>
        </p:nvSpPr>
        <p:spPr/>
        <p:txBody>
          <a:bodyPr>
            <a:normAutofit/>
          </a:bodyPr>
          <a:lstStyle/>
          <a:p>
            <a:r>
              <a:rPr lang="en-US" b="1" dirty="0">
                <a:solidFill>
                  <a:srgbClr val="666666"/>
                </a:solidFill>
                <a:latin typeface="Typonine Sans Regular"/>
              </a:rPr>
              <a:t>Sketch file</a:t>
            </a:r>
          </a:p>
        </p:txBody>
      </p:sp>
      <p:graphicFrame>
        <p:nvGraphicFramePr>
          <p:cNvPr id="3" name="Object 2">
            <a:extLst>
              <a:ext uri="{FF2B5EF4-FFF2-40B4-BE49-F238E27FC236}">
                <a16:creationId xmlns:a16="http://schemas.microsoft.com/office/drawing/2014/main" id="{58C6D9DD-AB65-4B61-9CA9-1977321C2857}"/>
              </a:ext>
            </a:extLst>
          </p:cNvPr>
          <p:cNvGraphicFramePr>
            <a:graphicFrameLocks noChangeAspect="1"/>
          </p:cNvGraphicFramePr>
          <p:nvPr>
            <p:extLst>
              <p:ext uri="{D42A27DB-BD31-4B8C-83A1-F6EECF244321}">
                <p14:modId xmlns:p14="http://schemas.microsoft.com/office/powerpoint/2010/main" val="2014694339"/>
              </p:ext>
            </p:extLst>
          </p:nvPr>
        </p:nvGraphicFramePr>
        <p:xfrm>
          <a:off x="755541" y="2208540"/>
          <a:ext cx="3580485" cy="928687"/>
        </p:xfrm>
        <a:graphic>
          <a:graphicData uri="http://schemas.openxmlformats.org/presentationml/2006/ole">
            <mc:AlternateContent xmlns:mc="http://schemas.openxmlformats.org/markup-compatibility/2006">
              <mc:Choice xmlns:v="urn:schemas-microsoft-com:vml" Requires="v">
                <p:oleObj spid="_x0000_s1044" name="Packager Shell Object" showAsIcon="1" r:id="rId3" imgW="1523880" imgH="394560" progId="Package">
                  <p:embed/>
                </p:oleObj>
              </mc:Choice>
              <mc:Fallback>
                <p:oleObj name="Packager Shell Object" showAsIcon="1" r:id="rId3" imgW="1523880" imgH="394560" progId="Package">
                  <p:embed/>
                  <p:pic>
                    <p:nvPicPr>
                      <p:cNvPr id="0" name=""/>
                      <p:cNvPicPr/>
                      <p:nvPr/>
                    </p:nvPicPr>
                    <p:blipFill>
                      <a:blip r:embed="rId4"/>
                      <a:stretch>
                        <a:fillRect/>
                      </a:stretch>
                    </p:blipFill>
                    <p:spPr>
                      <a:xfrm>
                        <a:off x="755541" y="2208540"/>
                        <a:ext cx="3580485" cy="928687"/>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D41BB741-E717-495C-9BC8-7765D3435AE1}"/>
              </a:ext>
            </a:extLst>
          </p:cNvPr>
          <p:cNvGraphicFramePr>
            <a:graphicFrameLocks noChangeAspect="1"/>
          </p:cNvGraphicFramePr>
          <p:nvPr>
            <p:extLst>
              <p:ext uri="{D42A27DB-BD31-4B8C-83A1-F6EECF244321}">
                <p14:modId xmlns:p14="http://schemas.microsoft.com/office/powerpoint/2010/main" val="2112387807"/>
              </p:ext>
            </p:extLst>
          </p:nvPr>
        </p:nvGraphicFramePr>
        <p:xfrm>
          <a:off x="6497217" y="2208540"/>
          <a:ext cx="4121415" cy="1011068"/>
        </p:xfrm>
        <a:graphic>
          <a:graphicData uri="http://schemas.openxmlformats.org/presentationml/2006/ole">
            <mc:AlternateContent xmlns:mc="http://schemas.openxmlformats.org/markup-compatibility/2006">
              <mc:Choice xmlns:v="urn:schemas-microsoft-com:vml" Requires="v">
                <p:oleObj spid="_x0000_s1045" name="Packager Shell Object" showAsIcon="1" r:id="rId5" imgW="1610640" imgH="394560" progId="Package">
                  <p:embed/>
                </p:oleObj>
              </mc:Choice>
              <mc:Fallback>
                <p:oleObj name="Packager Shell Object" showAsIcon="1" r:id="rId5" imgW="1610640" imgH="394560" progId="Package">
                  <p:embed/>
                  <p:pic>
                    <p:nvPicPr>
                      <p:cNvPr id="0" name=""/>
                      <p:cNvPicPr/>
                      <p:nvPr/>
                    </p:nvPicPr>
                    <p:blipFill>
                      <a:blip r:embed="rId6"/>
                      <a:stretch>
                        <a:fillRect/>
                      </a:stretch>
                    </p:blipFill>
                    <p:spPr>
                      <a:xfrm>
                        <a:off x="6497217" y="2208540"/>
                        <a:ext cx="4121415" cy="1011068"/>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53D1104F-F9A2-42AB-89B6-1EEE1EE101C2}"/>
              </a:ext>
            </a:extLst>
          </p:cNvPr>
          <p:cNvGraphicFramePr>
            <a:graphicFrameLocks noChangeAspect="1"/>
          </p:cNvGraphicFramePr>
          <p:nvPr>
            <p:extLst>
              <p:ext uri="{D42A27DB-BD31-4B8C-83A1-F6EECF244321}">
                <p14:modId xmlns:p14="http://schemas.microsoft.com/office/powerpoint/2010/main" val="2876773652"/>
              </p:ext>
            </p:extLst>
          </p:nvPr>
        </p:nvGraphicFramePr>
        <p:xfrm>
          <a:off x="6432247" y="4800600"/>
          <a:ext cx="4251354" cy="1011068"/>
        </p:xfrm>
        <a:graphic>
          <a:graphicData uri="http://schemas.openxmlformats.org/presentationml/2006/ole">
            <mc:AlternateContent xmlns:mc="http://schemas.openxmlformats.org/markup-compatibility/2006">
              <mc:Choice xmlns:v="urn:schemas-microsoft-com:vml" Requires="v">
                <p:oleObj spid="_x0000_s1046" name="Packager Shell Object" showAsIcon="1" r:id="rId7" imgW="1662840" imgH="394560" progId="Package">
                  <p:embed/>
                </p:oleObj>
              </mc:Choice>
              <mc:Fallback>
                <p:oleObj name="Packager Shell Object" showAsIcon="1" r:id="rId7" imgW="1662840" imgH="394560" progId="Package">
                  <p:embed/>
                  <p:pic>
                    <p:nvPicPr>
                      <p:cNvPr id="0" name=""/>
                      <p:cNvPicPr/>
                      <p:nvPr/>
                    </p:nvPicPr>
                    <p:blipFill>
                      <a:blip r:embed="rId8"/>
                      <a:stretch>
                        <a:fillRect/>
                      </a:stretch>
                    </p:blipFill>
                    <p:spPr>
                      <a:xfrm>
                        <a:off x="6432247" y="4800600"/>
                        <a:ext cx="4251354" cy="1011068"/>
                      </a:xfrm>
                      <a:prstGeom prst="rect">
                        <a:avLst/>
                      </a:prstGeom>
                    </p:spPr>
                  </p:pic>
                </p:oleObj>
              </mc:Fallback>
            </mc:AlternateContent>
          </a:graphicData>
        </a:graphic>
      </p:graphicFrame>
    </p:spTree>
    <p:extLst>
      <p:ext uri="{BB962C8B-B14F-4D97-AF65-F5344CB8AC3E}">
        <p14:creationId xmlns:p14="http://schemas.microsoft.com/office/powerpoint/2010/main" val="2500575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DC710-2107-49F9-9FF6-8CC8A9340DED}"/>
              </a:ext>
            </a:extLst>
          </p:cNvPr>
          <p:cNvSpPr>
            <a:spLocks noGrp="1"/>
          </p:cNvSpPr>
          <p:nvPr>
            <p:ph type="title"/>
          </p:nvPr>
        </p:nvSpPr>
        <p:spPr/>
        <p:txBody>
          <a:bodyPr/>
          <a:lstStyle/>
          <a:p>
            <a:r>
              <a:rPr lang="en-US" dirty="0"/>
              <a:t>Hardware Required</a:t>
            </a:r>
          </a:p>
        </p:txBody>
      </p:sp>
      <p:sp>
        <p:nvSpPr>
          <p:cNvPr id="3" name="Content Placeholder 2">
            <a:extLst>
              <a:ext uri="{FF2B5EF4-FFF2-40B4-BE49-F238E27FC236}">
                <a16:creationId xmlns:a16="http://schemas.microsoft.com/office/drawing/2014/main" id="{D6EC0A4F-48F7-47D5-866E-8CF69E244C29}"/>
              </a:ext>
            </a:extLst>
          </p:cNvPr>
          <p:cNvSpPr>
            <a:spLocks noGrp="1"/>
          </p:cNvSpPr>
          <p:nvPr>
            <p:ph idx="1"/>
          </p:nvPr>
        </p:nvSpPr>
        <p:spPr>
          <a:xfrm>
            <a:off x="685800" y="2194560"/>
            <a:ext cx="10820400" cy="2341929"/>
          </a:xfrm>
        </p:spPr>
        <p:txBody>
          <a:bodyPr>
            <a:normAutofit/>
          </a:bodyPr>
          <a:lstStyle/>
          <a:p>
            <a:r>
              <a:rPr lang="en-US" dirty="0"/>
              <a:t>Arduino board (Uno, Mega)</a:t>
            </a:r>
          </a:p>
          <a:p>
            <a:r>
              <a:rPr lang="en-US" dirty="0"/>
              <a:t>Jumper cables (as per breakout headers)</a:t>
            </a:r>
          </a:p>
          <a:p>
            <a:r>
              <a:rPr lang="en-US" dirty="0"/>
              <a:t>DS1307 (RTC) + 24Cxx (EEPROM)</a:t>
            </a:r>
          </a:p>
          <a:p>
            <a:r>
              <a:rPr lang="en-US" dirty="0"/>
              <a:t>USB connection cable</a:t>
            </a:r>
          </a:p>
        </p:txBody>
      </p:sp>
      <p:sp>
        <p:nvSpPr>
          <p:cNvPr id="4" name="Title 1">
            <a:extLst>
              <a:ext uri="{FF2B5EF4-FFF2-40B4-BE49-F238E27FC236}">
                <a16:creationId xmlns:a16="http://schemas.microsoft.com/office/drawing/2014/main" id="{D4983DF4-AE85-4EF2-BBDB-DC7E1CF5E3AA}"/>
              </a:ext>
            </a:extLst>
          </p:cNvPr>
          <p:cNvSpPr txBox="1">
            <a:spLocks/>
          </p:cNvSpPr>
          <p:nvPr/>
        </p:nvSpPr>
        <p:spPr>
          <a:xfrm>
            <a:off x="2895600" y="4414575"/>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a:t>SOFTWARE Required</a:t>
            </a:r>
            <a:endParaRPr lang="en-US" dirty="0"/>
          </a:p>
        </p:txBody>
      </p:sp>
      <p:sp>
        <p:nvSpPr>
          <p:cNvPr id="5" name="Content Placeholder 2">
            <a:extLst>
              <a:ext uri="{FF2B5EF4-FFF2-40B4-BE49-F238E27FC236}">
                <a16:creationId xmlns:a16="http://schemas.microsoft.com/office/drawing/2014/main" id="{11981EBF-D0E2-4B64-8575-D8811656469C}"/>
              </a:ext>
            </a:extLst>
          </p:cNvPr>
          <p:cNvSpPr txBox="1">
            <a:spLocks/>
          </p:cNvSpPr>
          <p:nvPr/>
        </p:nvSpPr>
        <p:spPr>
          <a:xfrm>
            <a:off x="685800" y="5320980"/>
            <a:ext cx="10820400" cy="9377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altLang="en-US" dirty="0"/>
              <a:t>RTC_DS1307 – </a:t>
            </a:r>
            <a:r>
              <a:rPr lang="en-US" dirty="0"/>
              <a:t>You need the </a:t>
            </a:r>
            <a:r>
              <a:rPr lang="en-US" dirty="0" err="1">
                <a:highlight>
                  <a:srgbClr val="FFFF00"/>
                </a:highlight>
              </a:rPr>
              <a:t>RTClib</a:t>
            </a:r>
            <a:r>
              <a:rPr lang="en-US" dirty="0"/>
              <a:t> library to use DS1307 with Arduino</a:t>
            </a:r>
            <a:endParaRPr lang="en-US" altLang="en-US" dirty="0"/>
          </a:p>
          <a:p>
            <a:endParaRPr lang="en-US" sz="1900" dirty="0"/>
          </a:p>
        </p:txBody>
      </p:sp>
      <p:pic>
        <p:nvPicPr>
          <p:cNvPr id="8" name="Picture 7">
            <a:extLst>
              <a:ext uri="{FF2B5EF4-FFF2-40B4-BE49-F238E27FC236}">
                <a16:creationId xmlns:a16="http://schemas.microsoft.com/office/drawing/2014/main" id="{E87BFC89-2F40-4813-913D-8C21BF1C886A}"/>
              </a:ext>
            </a:extLst>
          </p:cNvPr>
          <p:cNvPicPr>
            <a:picLocks noChangeAspect="1"/>
          </p:cNvPicPr>
          <p:nvPr/>
        </p:nvPicPr>
        <p:blipFill>
          <a:blip r:embed="rId2"/>
          <a:stretch>
            <a:fillRect/>
          </a:stretch>
        </p:blipFill>
        <p:spPr>
          <a:xfrm>
            <a:off x="3099601" y="5815819"/>
            <a:ext cx="4838700" cy="676275"/>
          </a:xfrm>
          <a:prstGeom prst="rect">
            <a:avLst/>
          </a:prstGeom>
        </p:spPr>
      </p:pic>
    </p:spTree>
    <p:extLst>
      <p:ext uri="{BB962C8B-B14F-4D97-AF65-F5344CB8AC3E}">
        <p14:creationId xmlns:p14="http://schemas.microsoft.com/office/powerpoint/2010/main" val="2289463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76AEA-DA03-417F-8258-814B2F06E6BB}"/>
              </a:ext>
            </a:extLst>
          </p:cNvPr>
          <p:cNvSpPr>
            <a:spLocks noGrp="1"/>
          </p:cNvSpPr>
          <p:nvPr>
            <p:ph type="title"/>
          </p:nvPr>
        </p:nvSpPr>
        <p:spPr/>
        <p:txBody>
          <a:bodyPr/>
          <a:lstStyle/>
          <a:p>
            <a:r>
              <a:rPr lang="en-US" dirty="0"/>
              <a:t>PINOUT</a:t>
            </a:r>
          </a:p>
        </p:txBody>
      </p:sp>
      <p:graphicFrame>
        <p:nvGraphicFramePr>
          <p:cNvPr id="3" name="Table 2">
            <a:extLst>
              <a:ext uri="{FF2B5EF4-FFF2-40B4-BE49-F238E27FC236}">
                <a16:creationId xmlns:a16="http://schemas.microsoft.com/office/drawing/2014/main" id="{913B1E79-AEFE-433F-BCCE-90F01C4088ED}"/>
              </a:ext>
            </a:extLst>
          </p:cNvPr>
          <p:cNvGraphicFramePr>
            <a:graphicFrameLocks noGrp="1"/>
          </p:cNvGraphicFramePr>
          <p:nvPr>
            <p:extLst>
              <p:ext uri="{D42A27DB-BD31-4B8C-83A1-F6EECF244321}">
                <p14:modId xmlns:p14="http://schemas.microsoft.com/office/powerpoint/2010/main" val="1004533923"/>
              </p:ext>
            </p:extLst>
          </p:nvPr>
        </p:nvGraphicFramePr>
        <p:xfrm>
          <a:off x="1777753" y="2280899"/>
          <a:ext cx="8026401" cy="3374177"/>
        </p:xfrm>
        <a:graphic>
          <a:graphicData uri="http://schemas.openxmlformats.org/drawingml/2006/table">
            <a:tbl>
              <a:tblPr firstRow="1" bandRow="1">
                <a:tableStyleId>{5C22544A-7EE6-4342-B048-85BDC9FD1C3A}</a:tableStyleId>
              </a:tblPr>
              <a:tblGrid>
                <a:gridCol w="2675467">
                  <a:extLst>
                    <a:ext uri="{9D8B030D-6E8A-4147-A177-3AD203B41FA5}">
                      <a16:colId xmlns:a16="http://schemas.microsoft.com/office/drawing/2014/main" val="1061850543"/>
                    </a:ext>
                  </a:extLst>
                </a:gridCol>
                <a:gridCol w="1883833">
                  <a:extLst>
                    <a:ext uri="{9D8B030D-6E8A-4147-A177-3AD203B41FA5}">
                      <a16:colId xmlns:a16="http://schemas.microsoft.com/office/drawing/2014/main" val="1470753449"/>
                    </a:ext>
                  </a:extLst>
                </a:gridCol>
                <a:gridCol w="3467101">
                  <a:extLst>
                    <a:ext uri="{9D8B030D-6E8A-4147-A177-3AD203B41FA5}">
                      <a16:colId xmlns:a16="http://schemas.microsoft.com/office/drawing/2014/main" val="179577448"/>
                    </a:ext>
                  </a:extLst>
                </a:gridCol>
              </a:tblGrid>
              <a:tr h="651934">
                <a:tc>
                  <a:txBody>
                    <a:bodyPr/>
                    <a:lstStyle/>
                    <a:p>
                      <a:pPr algn="ctr"/>
                      <a:r>
                        <a:rPr lang="en-US" dirty="0"/>
                        <a:t>PIN </a:t>
                      </a:r>
                    </a:p>
                    <a:p>
                      <a:pPr algn="ctr"/>
                      <a:r>
                        <a:rPr lang="en-US" dirty="0"/>
                        <a:t>on </a:t>
                      </a:r>
                    </a:p>
                    <a:p>
                      <a:pPr algn="ctr"/>
                      <a:r>
                        <a:rPr lang="en-US" dirty="0"/>
                        <a:t>DS1307 board</a:t>
                      </a:r>
                    </a:p>
                  </a:txBody>
                  <a:tcPr/>
                </a:tc>
                <a:tc>
                  <a:txBody>
                    <a:bodyPr/>
                    <a:lstStyle/>
                    <a:p>
                      <a:pPr algn="ctr"/>
                      <a:r>
                        <a:rPr lang="en-US" dirty="0"/>
                        <a:t>Operation</a:t>
                      </a:r>
                    </a:p>
                  </a:txBody>
                  <a:tcPr/>
                </a:tc>
                <a:tc>
                  <a:txBody>
                    <a:bodyPr/>
                    <a:lstStyle/>
                    <a:p>
                      <a:pPr algn="ctr"/>
                      <a:r>
                        <a:rPr lang="en-US" dirty="0"/>
                        <a:t>Pin </a:t>
                      </a:r>
                    </a:p>
                    <a:p>
                      <a:pPr algn="ctr"/>
                      <a:r>
                        <a:rPr lang="en-US" dirty="0"/>
                        <a:t>on </a:t>
                      </a:r>
                    </a:p>
                    <a:p>
                      <a:pPr algn="ctr"/>
                      <a:r>
                        <a:rPr lang="en-US" dirty="0"/>
                        <a:t>Arduino</a:t>
                      </a:r>
                    </a:p>
                  </a:txBody>
                  <a:tcPr/>
                </a:tc>
                <a:extLst>
                  <a:ext uri="{0D108BD9-81ED-4DB2-BD59-A6C34878D82A}">
                    <a16:rowId xmlns:a16="http://schemas.microsoft.com/office/drawing/2014/main" val="1933846964"/>
                  </a:ext>
                </a:extLst>
              </a:tr>
              <a:tr h="457200">
                <a:tc>
                  <a:txBody>
                    <a:bodyPr/>
                    <a:lstStyle/>
                    <a:p>
                      <a:pPr algn="ctr"/>
                      <a:r>
                        <a:rPr lang="en-US" dirty="0"/>
                        <a:t>Vcc</a:t>
                      </a:r>
                    </a:p>
                  </a:txBody>
                  <a:tcPr/>
                </a:tc>
                <a:tc>
                  <a:txBody>
                    <a:bodyPr/>
                    <a:lstStyle/>
                    <a:p>
                      <a:pPr algn="ctr"/>
                      <a:r>
                        <a:rPr lang="en-US" dirty="0"/>
                        <a:t>+5V</a:t>
                      </a:r>
                    </a:p>
                  </a:txBody>
                  <a:tcPr/>
                </a:tc>
                <a:tc>
                  <a:txBody>
                    <a:bodyPr/>
                    <a:lstStyle/>
                    <a:p>
                      <a:pPr algn="ctr"/>
                      <a:r>
                        <a:rPr lang="en-US" dirty="0"/>
                        <a:t>5V</a:t>
                      </a:r>
                    </a:p>
                  </a:txBody>
                  <a:tcPr/>
                </a:tc>
                <a:extLst>
                  <a:ext uri="{0D108BD9-81ED-4DB2-BD59-A6C34878D82A}">
                    <a16:rowId xmlns:a16="http://schemas.microsoft.com/office/drawing/2014/main" val="2272214126"/>
                  </a:ext>
                </a:extLst>
              </a:tr>
              <a:tr h="413474">
                <a:tc>
                  <a:txBody>
                    <a:bodyPr/>
                    <a:lstStyle/>
                    <a:p>
                      <a:pPr algn="ctr"/>
                      <a:r>
                        <a:rPr lang="en-US" dirty="0"/>
                        <a:t>GND</a:t>
                      </a:r>
                    </a:p>
                  </a:txBody>
                  <a:tcPr/>
                </a:tc>
                <a:tc>
                  <a:txBody>
                    <a:bodyPr/>
                    <a:lstStyle/>
                    <a:p>
                      <a:pPr algn="ctr"/>
                      <a:r>
                        <a:rPr lang="en-US" dirty="0"/>
                        <a:t>GND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GND</a:t>
                      </a:r>
                    </a:p>
                  </a:txBody>
                  <a:tcPr/>
                </a:tc>
                <a:extLst>
                  <a:ext uri="{0D108BD9-81ED-4DB2-BD59-A6C34878D82A}">
                    <a16:rowId xmlns:a16="http://schemas.microsoft.com/office/drawing/2014/main" val="965694673"/>
                  </a:ext>
                </a:extLst>
              </a:tr>
              <a:tr h="674703">
                <a:tc>
                  <a:txBody>
                    <a:bodyPr/>
                    <a:lstStyle/>
                    <a:p>
                      <a:pPr algn="ctr"/>
                      <a:r>
                        <a:rPr lang="en-US" dirty="0"/>
                        <a:t>SDA</a:t>
                      </a:r>
                    </a:p>
                  </a:txBody>
                  <a:tcPr/>
                </a:tc>
                <a:tc>
                  <a:txBody>
                    <a:bodyPr/>
                    <a:lstStyle/>
                    <a:p>
                      <a:pPr algn="ctr"/>
                      <a:r>
                        <a:rPr lang="en-US" dirty="0"/>
                        <a:t>RTC &amp; EEPROM I2C Data Line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A4</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(Analog Input Pin 4)</a:t>
                      </a:r>
                    </a:p>
                  </a:txBody>
                  <a:tcPr/>
                </a:tc>
                <a:extLst>
                  <a:ext uri="{0D108BD9-81ED-4DB2-BD59-A6C34878D82A}">
                    <a16:rowId xmlns:a16="http://schemas.microsoft.com/office/drawing/2014/main" val="771168750"/>
                  </a:ext>
                </a:extLst>
              </a:tr>
              <a:tr h="665825">
                <a:tc>
                  <a:txBody>
                    <a:bodyPr/>
                    <a:lstStyle/>
                    <a:p>
                      <a:pPr algn="ctr"/>
                      <a:r>
                        <a:rPr lang="en-US" dirty="0"/>
                        <a:t>SCL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RTC &amp; EEPROM I2C Clock Line</a:t>
                      </a:r>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A5</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(Analog Input Pin 5)</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1187249905"/>
                  </a:ext>
                </a:extLst>
              </a:tr>
            </a:tbl>
          </a:graphicData>
        </a:graphic>
      </p:graphicFrame>
    </p:spTree>
    <p:extLst>
      <p:ext uri="{BB962C8B-B14F-4D97-AF65-F5344CB8AC3E}">
        <p14:creationId xmlns:p14="http://schemas.microsoft.com/office/powerpoint/2010/main" val="3256895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76AEA-DA03-417F-8258-814B2F06E6BB}"/>
              </a:ext>
            </a:extLst>
          </p:cNvPr>
          <p:cNvSpPr>
            <a:spLocks noGrp="1"/>
          </p:cNvSpPr>
          <p:nvPr>
            <p:ph type="title"/>
          </p:nvPr>
        </p:nvSpPr>
        <p:spPr/>
        <p:txBody>
          <a:bodyPr/>
          <a:lstStyle/>
          <a:p>
            <a:r>
              <a:rPr lang="en-US" dirty="0"/>
              <a:t>Circuit</a:t>
            </a:r>
          </a:p>
        </p:txBody>
      </p:sp>
      <p:pic>
        <p:nvPicPr>
          <p:cNvPr id="2050" name="Picture 2" descr="https://hackster.imgix.net/uploads/attachments/867151/ds1307_simple_wWCdd4V1Kw.jpg?auto=compress%2Cformat&amp;w=1280&amp;h=960&amp;fit=max">
            <a:extLst>
              <a:ext uri="{FF2B5EF4-FFF2-40B4-BE49-F238E27FC236}">
                <a16:creationId xmlns:a16="http://schemas.microsoft.com/office/drawing/2014/main" id="{DEC59420-CB00-4EB8-A672-CA7F17CC54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04950"/>
            <a:ext cx="6667500" cy="53530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066372E-FEFF-4BD9-B024-677FFB18DBD0}"/>
              </a:ext>
            </a:extLst>
          </p:cNvPr>
          <p:cNvSpPr/>
          <p:nvPr/>
        </p:nvSpPr>
        <p:spPr>
          <a:xfrm>
            <a:off x="7051829" y="2057401"/>
            <a:ext cx="4959658" cy="1477328"/>
          </a:xfrm>
          <a:prstGeom prst="rect">
            <a:avLst/>
          </a:prstGeom>
        </p:spPr>
        <p:txBody>
          <a:bodyPr wrap="square">
            <a:spAutoFit/>
          </a:bodyPr>
          <a:lstStyle/>
          <a:p>
            <a:r>
              <a:rPr lang="en-US" dirty="0">
                <a:solidFill>
                  <a:srgbClr val="879191"/>
                </a:solidFill>
                <a:latin typeface="Typonine Sans Regular"/>
              </a:rPr>
              <a:t>RTC part communicates with the microcontroller using I2C protocol.</a:t>
            </a:r>
          </a:p>
          <a:p>
            <a:endParaRPr lang="en-US" dirty="0">
              <a:solidFill>
                <a:srgbClr val="879191"/>
              </a:solidFill>
              <a:latin typeface="Typonine Sans Regular"/>
            </a:endParaRPr>
          </a:p>
          <a:p>
            <a:endParaRPr lang="en-US" dirty="0">
              <a:solidFill>
                <a:srgbClr val="879191"/>
              </a:solidFill>
              <a:latin typeface="Typonine Sans Regular"/>
            </a:endParaRPr>
          </a:p>
          <a:p>
            <a:endParaRPr lang="en-US" dirty="0"/>
          </a:p>
        </p:txBody>
      </p:sp>
      <p:graphicFrame>
        <p:nvGraphicFramePr>
          <p:cNvPr id="5" name="Table 4">
            <a:extLst>
              <a:ext uri="{FF2B5EF4-FFF2-40B4-BE49-F238E27FC236}">
                <a16:creationId xmlns:a16="http://schemas.microsoft.com/office/drawing/2014/main" id="{91BAED01-F1F9-412D-9393-C078672B3FE2}"/>
              </a:ext>
            </a:extLst>
          </p:cNvPr>
          <p:cNvGraphicFramePr>
            <a:graphicFrameLocks noGrp="1"/>
          </p:cNvGraphicFramePr>
          <p:nvPr>
            <p:extLst>
              <p:ext uri="{D42A27DB-BD31-4B8C-83A1-F6EECF244321}">
                <p14:modId xmlns:p14="http://schemas.microsoft.com/office/powerpoint/2010/main" val="581313017"/>
              </p:ext>
            </p:extLst>
          </p:nvPr>
        </p:nvGraphicFramePr>
        <p:xfrm>
          <a:off x="7130642" y="3033517"/>
          <a:ext cx="4203166" cy="3200400"/>
        </p:xfrm>
        <a:graphic>
          <a:graphicData uri="http://schemas.openxmlformats.org/drawingml/2006/table">
            <a:tbl>
              <a:tblPr firstRow="1" bandRow="1">
                <a:tableStyleId>{5C22544A-7EE6-4342-B048-85BDC9FD1C3A}</a:tableStyleId>
              </a:tblPr>
              <a:tblGrid>
                <a:gridCol w="1830738">
                  <a:extLst>
                    <a:ext uri="{9D8B030D-6E8A-4147-A177-3AD203B41FA5}">
                      <a16:colId xmlns:a16="http://schemas.microsoft.com/office/drawing/2014/main" val="1061850543"/>
                    </a:ext>
                  </a:extLst>
                </a:gridCol>
                <a:gridCol w="2372428">
                  <a:extLst>
                    <a:ext uri="{9D8B030D-6E8A-4147-A177-3AD203B41FA5}">
                      <a16:colId xmlns:a16="http://schemas.microsoft.com/office/drawing/2014/main" val="179577448"/>
                    </a:ext>
                  </a:extLst>
                </a:gridCol>
              </a:tblGrid>
              <a:tr h="603265">
                <a:tc>
                  <a:txBody>
                    <a:bodyPr/>
                    <a:lstStyle/>
                    <a:p>
                      <a:pPr algn="ctr"/>
                      <a:r>
                        <a:rPr lang="en-US" dirty="0"/>
                        <a:t>PIN </a:t>
                      </a:r>
                    </a:p>
                    <a:p>
                      <a:pPr algn="ctr"/>
                      <a:r>
                        <a:rPr lang="en-US" dirty="0"/>
                        <a:t>on </a:t>
                      </a:r>
                    </a:p>
                    <a:p>
                      <a:pPr algn="ctr"/>
                      <a:r>
                        <a:rPr lang="en-US" dirty="0"/>
                        <a:t>DS1307 board</a:t>
                      </a:r>
                    </a:p>
                  </a:txBody>
                  <a:tcPr/>
                </a:tc>
                <a:tc>
                  <a:txBody>
                    <a:bodyPr/>
                    <a:lstStyle/>
                    <a:p>
                      <a:pPr algn="ctr"/>
                      <a:r>
                        <a:rPr lang="en-US" dirty="0"/>
                        <a:t>Pin </a:t>
                      </a:r>
                    </a:p>
                    <a:p>
                      <a:pPr algn="ctr"/>
                      <a:r>
                        <a:rPr lang="en-US" dirty="0"/>
                        <a:t>on </a:t>
                      </a:r>
                    </a:p>
                    <a:p>
                      <a:pPr algn="ctr"/>
                      <a:r>
                        <a:rPr lang="en-US" dirty="0"/>
                        <a:t>Arduino</a:t>
                      </a:r>
                    </a:p>
                  </a:txBody>
                  <a:tcPr/>
                </a:tc>
                <a:extLst>
                  <a:ext uri="{0D108BD9-81ED-4DB2-BD59-A6C34878D82A}">
                    <a16:rowId xmlns:a16="http://schemas.microsoft.com/office/drawing/2014/main" val="1933846964"/>
                  </a:ext>
                </a:extLst>
              </a:tr>
              <a:tr h="301633">
                <a:tc>
                  <a:txBody>
                    <a:bodyPr/>
                    <a:lstStyle/>
                    <a:p>
                      <a:pPr algn="ctr"/>
                      <a:r>
                        <a:rPr lang="en-US" dirty="0"/>
                        <a:t>Vcc</a:t>
                      </a:r>
                    </a:p>
                  </a:txBody>
                  <a:tcPr/>
                </a:tc>
                <a:tc>
                  <a:txBody>
                    <a:bodyPr/>
                    <a:lstStyle/>
                    <a:p>
                      <a:pPr algn="ctr"/>
                      <a:r>
                        <a:rPr lang="en-US" dirty="0"/>
                        <a:t>5V</a:t>
                      </a:r>
                    </a:p>
                  </a:txBody>
                  <a:tcPr/>
                </a:tc>
                <a:extLst>
                  <a:ext uri="{0D108BD9-81ED-4DB2-BD59-A6C34878D82A}">
                    <a16:rowId xmlns:a16="http://schemas.microsoft.com/office/drawing/2014/main" val="2272214126"/>
                  </a:ext>
                </a:extLst>
              </a:tr>
              <a:tr h="272785">
                <a:tc>
                  <a:txBody>
                    <a:bodyPr/>
                    <a:lstStyle/>
                    <a:p>
                      <a:pPr algn="ctr"/>
                      <a:r>
                        <a:rPr lang="en-US" dirty="0"/>
                        <a:t>GND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GND</a:t>
                      </a:r>
                    </a:p>
                  </a:txBody>
                  <a:tcPr/>
                </a:tc>
                <a:extLst>
                  <a:ext uri="{0D108BD9-81ED-4DB2-BD59-A6C34878D82A}">
                    <a16:rowId xmlns:a16="http://schemas.microsoft.com/office/drawing/2014/main" val="965694673"/>
                  </a:ext>
                </a:extLst>
              </a:tr>
              <a:tr h="445128">
                <a:tc>
                  <a:txBody>
                    <a:bodyPr/>
                    <a:lstStyle/>
                    <a:p>
                      <a:pPr algn="ctr"/>
                      <a:r>
                        <a:rPr lang="en-US" dirty="0"/>
                        <a:t>SDA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A4</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(Analog Input Pin 4)</a:t>
                      </a:r>
                    </a:p>
                  </a:txBody>
                  <a:tcPr/>
                </a:tc>
                <a:extLst>
                  <a:ext uri="{0D108BD9-81ED-4DB2-BD59-A6C34878D82A}">
                    <a16:rowId xmlns:a16="http://schemas.microsoft.com/office/drawing/2014/main" val="771168750"/>
                  </a:ext>
                </a:extLst>
              </a:tr>
              <a:tr h="603265">
                <a:tc>
                  <a:txBody>
                    <a:bodyPr/>
                    <a:lstStyle/>
                    <a:p>
                      <a:pPr algn="ctr"/>
                      <a:r>
                        <a:rPr lang="en-US" dirty="0"/>
                        <a:t>SCL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A5</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(Analog Input Pin 5)</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1187249905"/>
                  </a:ext>
                </a:extLst>
              </a:tr>
            </a:tbl>
          </a:graphicData>
        </a:graphic>
      </p:graphicFrame>
    </p:spTree>
    <p:extLst>
      <p:ext uri="{BB962C8B-B14F-4D97-AF65-F5344CB8AC3E}">
        <p14:creationId xmlns:p14="http://schemas.microsoft.com/office/powerpoint/2010/main" val="993478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a:xfrm>
            <a:off x="2637289" y="1972387"/>
            <a:ext cx="6917422" cy="2658336"/>
          </a:xfrm>
        </p:spPr>
        <p:txBody>
          <a:bodyPr>
            <a:normAutofit/>
          </a:bodyPr>
          <a:lstStyle/>
          <a:p>
            <a:pPr algn="ctr"/>
            <a:r>
              <a:rPr lang="en-US" dirty="0"/>
              <a:t>Code-1</a:t>
            </a:r>
            <a:br>
              <a:rPr lang="en-US" dirty="0"/>
            </a:br>
            <a:br>
              <a:rPr lang="en-US" dirty="0"/>
            </a:br>
            <a:r>
              <a:rPr lang="en-US" dirty="0"/>
              <a:t>RTC EEPROM Interfacing</a:t>
            </a:r>
          </a:p>
        </p:txBody>
      </p:sp>
    </p:spTree>
    <p:extLst>
      <p:ext uri="{BB962C8B-B14F-4D97-AF65-F5344CB8AC3E}">
        <p14:creationId xmlns:p14="http://schemas.microsoft.com/office/powerpoint/2010/main" val="1933047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a:bodyPr>
          <a:lstStyle/>
          <a:p>
            <a:r>
              <a:rPr lang="en-US" dirty="0"/>
              <a:t>Code</a:t>
            </a:r>
            <a:br>
              <a:rPr lang="en-US" dirty="0"/>
            </a:br>
            <a:r>
              <a:rPr lang="en-US" dirty="0"/>
              <a:t>RTC EEPROM Interfacing</a:t>
            </a:r>
          </a:p>
        </p:txBody>
      </p:sp>
      <p:sp>
        <p:nvSpPr>
          <p:cNvPr id="3" name="Rectangle 2">
            <a:extLst>
              <a:ext uri="{FF2B5EF4-FFF2-40B4-BE49-F238E27FC236}">
                <a16:creationId xmlns:a16="http://schemas.microsoft.com/office/drawing/2014/main" id="{131F8C40-50B7-495C-95F0-B5D2436CAFC0}"/>
              </a:ext>
            </a:extLst>
          </p:cNvPr>
          <p:cNvSpPr/>
          <p:nvPr/>
        </p:nvSpPr>
        <p:spPr>
          <a:xfrm>
            <a:off x="145408" y="1882398"/>
            <a:ext cx="6096000" cy="5170646"/>
          </a:xfrm>
          <a:prstGeom prst="rect">
            <a:avLst/>
          </a:prstGeom>
        </p:spPr>
        <p:txBody>
          <a:bodyPr>
            <a:spAutoFit/>
          </a:bodyPr>
          <a:lstStyle/>
          <a:p>
            <a:r>
              <a:rPr lang="en-US" sz="1000" dirty="0"/>
              <a:t>// Date and time functions using a DS1307 RTC connected via I2C and Wire lib</a:t>
            </a:r>
          </a:p>
          <a:p>
            <a:r>
              <a:rPr lang="en-US" sz="1000" dirty="0"/>
              <a:t>#include &lt;</a:t>
            </a:r>
            <a:r>
              <a:rPr lang="en-US" sz="1000" dirty="0" err="1"/>
              <a:t>Wire.h</a:t>
            </a:r>
            <a:r>
              <a:rPr lang="en-US" sz="1000" dirty="0"/>
              <a:t>&gt;</a:t>
            </a:r>
          </a:p>
          <a:p>
            <a:r>
              <a:rPr lang="en-US" sz="1000" dirty="0"/>
              <a:t>#include "</a:t>
            </a:r>
            <a:r>
              <a:rPr lang="en-US" sz="1000" dirty="0" err="1"/>
              <a:t>RTClib.h</a:t>
            </a:r>
            <a:r>
              <a:rPr lang="en-US" sz="1000" dirty="0"/>
              <a:t>"</a:t>
            </a:r>
          </a:p>
          <a:p>
            <a:endParaRPr lang="en-US" sz="1000" dirty="0"/>
          </a:p>
          <a:p>
            <a:r>
              <a:rPr lang="en-US" sz="1000" dirty="0"/>
              <a:t>#define SERIAL_BAUDRATE  115200</a:t>
            </a:r>
          </a:p>
          <a:p>
            <a:endParaRPr lang="en-US" sz="1000" dirty="0"/>
          </a:p>
          <a:p>
            <a:r>
              <a:rPr lang="en-US" sz="1000" dirty="0"/>
              <a:t>/* Create an RTC clock instance */</a:t>
            </a:r>
          </a:p>
          <a:p>
            <a:r>
              <a:rPr lang="en-US" sz="1000" dirty="0"/>
              <a:t>RTC_DS1307 </a:t>
            </a:r>
            <a:r>
              <a:rPr lang="en-US" sz="1000" dirty="0" err="1"/>
              <a:t>rtc</a:t>
            </a:r>
            <a:r>
              <a:rPr lang="en-US" sz="1000" dirty="0"/>
              <a:t>;</a:t>
            </a:r>
          </a:p>
          <a:p>
            <a:endParaRPr lang="en-US" sz="1000" dirty="0"/>
          </a:p>
          <a:p>
            <a:r>
              <a:rPr lang="en-US" sz="1000" dirty="0"/>
              <a:t>char </a:t>
            </a:r>
            <a:r>
              <a:rPr lang="en-US" sz="1000" dirty="0" err="1"/>
              <a:t>daysOfTheWeek</a:t>
            </a:r>
            <a:r>
              <a:rPr lang="en-US" sz="1000" dirty="0"/>
              <a:t>[7][12] = {"Sunday", "Monday", "Tuesday", "Wednesday", "Thursday", "Friday", "Saturday"};</a:t>
            </a:r>
          </a:p>
          <a:p>
            <a:endParaRPr lang="en-US" sz="1000" dirty="0"/>
          </a:p>
          <a:p>
            <a:r>
              <a:rPr lang="en-US" sz="1000" dirty="0"/>
              <a:t>void setup () {</a:t>
            </a:r>
          </a:p>
          <a:p>
            <a:r>
              <a:rPr lang="en-US" sz="1000" dirty="0"/>
              <a:t> while (!Serial); // for Leonardo/Micro/Zero</a:t>
            </a:r>
          </a:p>
          <a:p>
            <a:r>
              <a:rPr lang="en-US" sz="1000" dirty="0"/>
              <a:t> Serial.begin( SERIAL_BAUDRATE );</a:t>
            </a:r>
          </a:p>
          <a:p>
            <a:r>
              <a:rPr lang="en-US" sz="1000" dirty="0"/>
              <a:t> </a:t>
            </a:r>
          </a:p>
          <a:p>
            <a:r>
              <a:rPr lang="en-US" sz="1000" dirty="0"/>
              <a:t> if (! </a:t>
            </a:r>
            <a:r>
              <a:rPr lang="en-US" sz="1000" dirty="0" err="1"/>
              <a:t>rtc.begin</a:t>
            </a:r>
            <a:r>
              <a:rPr lang="en-US" sz="1000" dirty="0"/>
              <a:t>()) {</a:t>
            </a:r>
          </a:p>
          <a:p>
            <a:r>
              <a:rPr lang="en-US" sz="1000" dirty="0"/>
              <a:t>   Serial.println("Couldn't find RTC");</a:t>
            </a:r>
          </a:p>
          <a:p>
            <a:r>
              <a:rPr lang="en-US" sz="1000" dirty="0"/>
              <a:t>   while (1);</a:t>
            </a:r>
          </a:p>
          <a:p>
            <a:r>
              <a:rPr lang="en-US" sz="1000" dirty="0"/>
              <a:t> }</a:t>
            </a:r>
          </a:p>
          <a:p>
            <a:r>
              <a:rPr lang="en-US" sz="1000" dirty="0"/>
              <a:t> </a:t>
            </a:r>
          </a:p>
          <a:p>
            <a:r>
              <a:rPr lang="en-US" sz="1000" dirty="0"/>
              <a:t> if (! </a:t>
            </a:r>
            <a:r>
              <a:rPr lang="en-US" sz="1000" dirty="0" err="1"/>
              <a:t>rtc.isrunning</a:t>
            </a:r>
            <a:r>
              <a:rPr lang="en-US" sz="1000" dirty="0"/>
              <a:t>()) {</a:t>
            </a:r>
          </a:p>
          <a:p>
            <a:r>
              <a:rPr lang="en-US" sz="1000" dirty="0"/>
              <a:t>   Serial.println("RTC is NOT running!");</a:t>
            </a:r>
          </a:p>
          <a:p>
            <a:r>
              <a:rPr lang="en-US" sz="1000" dirty="0"/>
              <a:t>   </a:t>
            </a:r>
          </a:p>
          <a:p>
            <a:r>
              <a:rPr lang="en-US" sz="1000" dirty="0"/>
              <a:t>   // following line sets the RTC to the date &amp; time this sketch was compiled</a:t>
            </a:r>
          </a:p>
          <a:p>
            <a:r>
              <a:rPr lang="en-US" sz="1000" dirty="0"/>
              <a:t>   </a:t>
            </a:r>
            <a:r>
              <a:rPr lang="en-US" sz="1000" dirty="0" err="1"/>
              <a:t>rtc.adjust</a:t>
            </a:r>
            <a:r>
              <a:rPr lang="en-US" sz="1000" dirty="0"/>
              <a:t>(</a:t>
            </a:r>
            <a:r>
              <a:rPr lang="en-US" sz="1000" dirty="0" err="1"/>
              <a:t>DateTime</a:t>
            </a:r>
            <a:r>
              <a:rPr lang="en-US" sz="1000" dirty="0"/>
              <a:t>(F(__DATE__), F(__TIME__)));</a:t>
            </a:r>
          </a:p>
          <a:p>
            <a:r>
              <a:rPr lang="en-US" sz="1000" dirty="0"/>
              <a:t>   </a:t>
            </a:r>
          </a:p>
          <a:p>
            <a:r>
              <a:rPr lang="en-US" sz="1000" dirty="0"/>
              <a:t>   // This line sets the RTC with an explicit date &amp; time, for example to set</a:t>
            </a:r>
          </a:p>
          <a:p>
            <a:r>
              <a:rPr lang="en-US" sz="1000" dirty="0"/>
              <a:t>   // January 21, 2014 at 3am you would call:</a:t>
            </a:r>
          </a:p>
          <a:p>
            <a:r>
              <a:rPr lang="en-US" sz="1000" dirty="0"/>
              <a:t>   // </a:t>
            </a:r>
            <a:r>
              <a:rPr lang="en-US" sz="1000" dirty="0" err="1"/>
              <a:t>rtc.adjust</a:t>
            </a:r>
            <a:r>
              <a:rPr lang="en-US" sz="1000" dirty="0"/>
              <a:t>(</a:t>
            </a:r>
            <a:r>
              <a:rPr lang="en-US" sz="1000" dirty="0" err="1"/>
              <a:t>DateTime</a:t>
            </a:r>
            <a:r>
              <a:rPr lang="en-US" sz="1000" dirty="0"/>
              <a:t>(2014, 1, 21, 3, 0, 0));</a:t>
            </a:r>
          </a:p>
          <a:p>
            <a:r>
              <a:rPr lang="en-US" sz="1000" dirty="0"/>
              <a:t> }</a:t>
            </a:r>
          </a:p>
          <a:p>
            <a:r>
              <a:rPr lang="en-US" sz="1000" dirty="0"/>
              <a:t>}</a:t>
            </a:r>
          </a:p>
        </p:txBody>
      </p:sp>
    </p:spTree>
    <p:extLst>
      <p:ext uri="{BB962C8B-B14F-4D97-AF65-F5344CB8AC3E}">
        <p14:creationId xmlns:p14="http://schemas.microsoft.com/office/powerpoint/2010/main" val="449115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a:bodyPr>
          <a:lstStyle/>
          <a:p>
            <a:r>
              <a:rPr lang="en-US" dirty="0"/>
              <a:t>Code</a:t>
            </a:r>
            <a:br>
              <a:rPr lang="en-US" dirty="0"/>
            </a:br>
            <a:r>
              <a:rPr lang="en-US" dirty="0"/>
              <a:t>RTC EEPROM Interfacing</a:t>
            </a:r>
          </a:p>
        </p:txBody>
      </p:sp>
      <p:sp>
        <p:nvSpPr>
          <p:cNvPr id="3" name="Rectangle 2">
            <a:extLst>
              <a:ext uri="{FF2B5EF4-FFF2-40B4-BE49-F238E27FC236}">
                <a16:creationId xmlns:a16="http://schemas.microsoft.com/office/drawing/2014/main" id="{E16B5306-EF3A-4896-8172-F9E622AE3C08}"/>
              </a:ext>
            </a:extLst>
          </p:cNvPr>
          <p:cNvSpPr/>
          <p:nvPr/>
        </p:nvSpPr>
        <p:spPr>
          <a:xfrm>
            <a:off x="220910" y="1630501"/>
            <a:ext cx="6096000" cy="3170099"/>
          </a:xfrm>
          <a:prstGeom prst="rect">
            <a:avLst/>
          </a:prstGeom>
        </p:spPr>
        <p:txBody>
          <a:bodyPr>
            <a:spAutoFit/>
          </a:bodyPr>
          <a:lstStyle/>
          <a:p>
            <a:r>
              <a:rPr lang="en-US" sz="1000" dirty="0"/>
              <a:t>void loop () {</a:t>
            </a:r>
          </a:p>
          <a:p>
            <a:r>
              <a:rPr lang="en-US" sz="1000" dirty="0"/>
              <a:t> /* Get current time (read from EEPROM) */</a:t>
            </a:r>
          </a:p>
          <a:p>
            <a:r>
              <a:rPr lang="en-US" sz="1000" dirty="0"/>
              <a:t> </a:t>
            </a:r>
            <a:r>
              <a:rPr lang="en-US" sz="1000" dirty="0" err="1"/>
              <a:t>DateTime</a:t>
            </a:r>
            <a:r>
              <a:rPr lang="en-US" sz="1000" dirty="0"/>
              <a:t> now = </a:t>
            </a:r>
            <a:r>
              <a:rPr lang="en-US" sz="1000" dirty="0" err="1"/>
              <a:t>rtc.now</a:t>
            </a:r>
            <a:r>
              <a:rPr lang="en-US" sz="1000" dirty="0"/>
              <a:t>();</a:t>
            </a:r>
          </a:p>
          <a:p>
            <a:r>
              <a:rPr lang="en-US" sz="1000" dirty="0"/>
              <a:t> Serial.print(</a:t>
            </a:r>
            <a:r>
              <a:rPr lang="en-US" sz="1000" dirty="0" err="1"/>
              <a:t>now.year</a:t>
            </a:r>
            <a:r>
              <a:rPr lang="en-US" sz="1000" dirty="0"/>
              <a:t>(), DEC);</a:t>
            </a:r>
          </a:p>
          <a:p>
            <a:r>
              <a:rPr lang="en-US" sz="1000" dirty="0"/>
              <a:t> Serial.print('/');</a:t>
            </a:r>
          </a:p>
          <a:p>
            <a:r>
              <a:rPr lang="en-US" sz="1000" dirty="0"/>
              <a:t> Serial.print(</a:t>
            </a:r>
            <a:r>
              <a:rPr lang="en-US" sz="1000" dirty="0" err="1"/>
              <a:t>now.month</a:t>
            </a:r>
            <a:r>
              <a:rPr lang="en-US" sz="1000" dirty="0"/>
              <a:t>(), DEC);</a:t>
            </a:r>
          </a:p>
          <a:p>
            <a:r>
              <a:rPr lang="en-US" sz="1000" dirty="0"/>
              <a:t> Serial.print('/');</a:t>
            </a:r>
          </a:p>
          <a:p>
            <a:r>
              <a:rPr lang="en-US" sz="1000" dirty="0"/>
              <a:t> Serial.print(</a:t>
            </a:r>
            <a:r>
              <a:rPr lang="en-US" sz="1000" dirty="0" err="1"/>
              <a:t>now.day</a:t>
            </a:r>
            <a:r>
              <a:rPr lang="en-US" sz="1000" dirty="0"/>
              <a:t>(), DEC);</a:t>
            </a:r>
          </a:p>
          <a:p>
            <a:r>
              <a:rPr lang="en-US" sz="1000" dirty="0"/>
              <a:t> Serial.print(" (");</a:t>
            </a:r>
          </a:p>
          <a:p>
            <a:r>
              <a:rPr lang="en-US" sz="1000" dirty="0"/>
              <a:t> Serial.print(</a:t>
            </a:r>
            <a:r>
              <a:rPr lang="en-US" sz="1000" dirty="0" err="1"/>
              <a:t>daysOfTheWeek</a:t>
            </a:r>
            <a:r>
              <a:rPr lang="en-US" sz="1000" dirty="0"/>
              <a:t>[</a:t>
            </a:r>
            <a:r>
              <a:rPr lang="en-US" sz="1000" dirty="0" err="1"/>
              <a:t>now.dayOfTheWeek</a:t>
            </a:r>
            <a:r>
              <a:rPr lang="en-US" sz="1000" dirty="0"/>
              <a:t>()]);</a:t>
            </a:r>
          </a:p>
          <a:p>
            <a:r>
              <a:rPr lang="en-US" sz="1000" dirty="0"/>
              <a:t> Serial.print(") ");</a:t>
            </a:r>
          </a:p>
          <a:p>
            <a:r>
              <a:rPr lang="en-US" sz="1000" dirty="0"/>
              <a:t> Serial.print(</a:t>
            </a:r>
            <a:r>
              <a:rPr lang="en-US" sz="1000" dirty="0" err="1"/>
              <a:t>now.hour</a:t>
            </a:r>
            <a:r>
              <a:rPr lang="en-US" sz="1000" dirty="0"/>
              <a:t>(), DEC);</a:t>
            </a:r>
          </a:p>
          <a:p>
            <a:r>
              <a:rPr lang="en-US" sz="1000" dirty="0"/>
              <a:t> Serial.print(':');</a:t>
            </a:r>
          </a:p>
          <a:p>
            <a:r>
              <a:rPr lang="en-US" sz="1000" dirty="0"/>
              <a:t> Serial.print(</a:t>
            </a:r>
            <a:r>
              <a:rPr lang="en-US" sz="1000" dirty="0" err="1"/>
              <a:t>now.minute</a:t>
            </a:r>
            <a:r>
              <a:rPr lang="en-US" sz="1000" dirty="0"/>
              <a:t>(), DEC);</a:t>
            </a:r>
          </a:p>
          <a:p>
            <a:r>
              <a:rPr lang="en-US" sz="1000" dirty="0"/>
              <a:t> Serial.print(':');</a:t>
            </a:r>
          </a:p>
          <a:p>
            <a:r>
              <a:rPr lang="en-US" sz="1000" dirty="0"/>
              <a:t> Serial.print(</a:t>
            </a:r>
            <a:r>
              <a:rPr lang="en-US" sz="1000" dirty="0" err="1"/>
              <a:t>now.second</a:t>
            </a:r>
            <a:r>
              <a:rPr lang="en-US" sz="1000" dirty="0"/>
              <a:t>(), DEC);</a:t>
            </a:r>
          </a:p>
          <a:p>
            <a:r>
              <a:rPr lang="en-US" sz="1000" dirty="0"/>
              <a:t> Serial.println();</a:t>
            </a:r>
          </a:p>
          <a:p>
            <a:endParaRPr lang="en-US" sz="1000" dirty="0"/>
          </a:p>
          <a:p>
            <a:r>
              <a:rPr lang="en-US" sz="1000" dirty="0"/>
              <a:t> </a:t>
            </a:r>
          </a:p>
          <a:p>
            <a:endParaRPr lang="en-US" sz="1000" dirty="0"/>
          </a:p>
        </p:txBody>
      </p:sp>
      <p:sp>
        <p:nvSpPr>
          <p:cNvPr id="4" name="Rectangle 3">
            <a:extLst>
              <a:ext uri="{FF2B5EF4-FFF2-40B4-BE49-F238E27FC236}">
                <a16:creationId xmlns:a16="http://schemas.microsoft.com/office/drawing/2014/main" id="{D0D3AE0D-5124-4370-A787-5BA192EBC59D}"/>
              </a:ext>
            </a:extLst>
          </p:cNvPr>
          <p:cNvSpPr/>
          <p:nvPr/>
        </p:nvSpPr>
        <p:spPr>
          <a:xfrm>
            <a:off x="5203971" y="2830830"/>
            <a:ext cx="6096000" cy="3939540"/>
          </a:xfrm>
          <a:prstGeom prst="rect">
            <a:avLst/>
          </a:prstGeom>
        </p:spPr>
        <p:txBody>
          <a:bodyPr>
            <a:spAutoFit/>
          </a:bodyPr>
          <a:lstStyle/>
          <a:p>
            <a:r>
              <a:rPr lang="en-US" sz="1000" dirty="0"/>
              <a:t> Serial.print(" since midnight 1/1/1970 = ");</a:t>
            </a:r>
          </a:p>
          <a:p>
            <a:r>
              <a:rPr lang="en-US" sz="1000" dirty="0"/>
              <a:t> Serial.print(</a:t>
            </a:r>
            <a:r>
              <a:rPr lang="en-US" sz="1000" dirty="0" err="1"/>
              <a:t>now.unixtime</a:t>
            </a:r>
            <a:r>
              <a:rPr lang="en-US" sz="1000" dirty="0"/>
              <a:t>());</a:t>
            </a:r>
          </a:p>
          <a:p>
            <a:r>
              <a:rPr lang="en-US" sz="1000" dirty="0"/>
              <a:t> Serial.print("s = ");</a:t>
            </a:r>
          </a:p>
          <a:p>
            <a:r>
              <a:rPr lang="en-US" sz="1000" dirty="0"/>
              <a:t> Serial.print(</a:t>
            </a:r>
            <a:r>
              <a:rPr lang="en-US" sz="1000" dirty="0" err="1"/>
              <a:t>now.unixtime</a:t>
            </a:r>
            <a:r>
              <a:rPr lang="en-US" sz="1000" dirty="0"/>
              <a:t>() / 86400L);</a:t>
            </a:r>
          </a:p>
          <a:p>
            <a:r>
              <a:rPr lang="en-US" sz="1000" dirty="0"/>
              <a:t> Serial.println("d");</a:t>
            </a:r>
          </a:p>
          <a:p>
            <a:r>
              <a:rPr lang="en-US" sz="1000" dirty="0"/>
              <a:t> </a:t>
            </a:r>
          </a:p>
          <a:p>
            <a:r>
              <a:rPr lang="en-US" sz="1000" dirty="0"/>
              <a:t> // calculate a date which is 7 days and 30 seconds into the future</a:t>
            </a:r>
          </a:p>
          <a:p>
            <a:r>
              <a:rPr lang="en-US" sz="1000" dirty="0"/>
              <a:t> </a:t>
            </a:r>
            <a:r>
              <a:rPr lang="en-US" sz="1000" dirty="0" err="1"/>
              <a:t>DateTime</a:t>
            </a:r>
            <a:r>
              <a:rPr lang="en-US" sz="1000" dirty="0"/>
              <a:t> future (now + </a:t>
            </a:r>
            <a:r>
              <a:rPr lang="en-US" sz="1000" dirty="0" err="1"/>
              <a:t>TimeSpan</a:t>
            </a:r>
            <a:r>
              <a:rPr lang="en-US" sz="1000" dirty="0"/>
              <a:t>(7, 12, 30, 6));</a:t>
            </a:r>
          </a:p>
          <a:p>
            <a:r>
              <a:rPr lang="en-US" sz="1000" dirty="0"/>
              <a:t> Serial.print(" now + 7d + 30s: ");</a:t>
            </a:r>
          </a:p>
          <a:p>
            <a:r>
              <a:rPr lang="en-US" sz="1000" dirty="0"/>
              <a:t> Serial.print(</a:t>
            </a:r>
            <a:r>
              <a:rPr lang="en-US" sz="1000" dirty="0" err="1"/>
              <a:t>future.year</a:t>
            </a:r>
            <a:r>
              <a:rPr lang="en-US" sz="1000" dirty="0"/>
              <a:t>(), DEC);</a:t>
            </a:r>
          </a:p>
          <a:p>
            <a:r>
              <a:rPr lang="en-US" sz="1000" dirty="0"/>
              <a:t> Serial.print('/');</a:t>
            </a:r>
          </a:p>
          <a:p>
            <a:r>
              <a:rPr lang="en-US" sz="1000" dirty="0"/>
              <a:t> Serial.print(</a:t>
            </a:r>
            <a:r>
              <a:rPr lang="en-US" sz="1000" dirty="0" err="1"/>
              <a:t>future.month</a:t>
            </a:r>
            <a:r>
              <a:rPr lang="en-US" sz="1000" dirty="0"/>
              <a:t>(), DEC);</a:t>
            </a:r>
          </a:p>
          <a:p>
            <a:r>
              <a:rPr lang="en-US" sz="1000" dirty="0"/>
              <a:t> Serial.print('/');</a:t>
            </a:r>
          </a:p>
          <a:p>
            <a:r>
              <a:rPr lang="en-US" sz="1000" dirty="0"/>
              <a:t> Serial.print(</a:t>
            </a:r>
            <a:r>
              <a:rPr lang="en-US" sz="1000" dirty="0" err="1"/>
              <a:t>future.day</a:t>
            </a:r>
            <a:r>
              <a:rPr lang="en-US" sz="1000" dirty="0"/>
              <a:t>(), DEC);</a:t>
            </a:r>
          </a:p>
          <a:p>
            <a:r>
              <a:rPr lang="en-US" sz="1000" dirty="0"/>
              <a:t> Serial.print(' ');</a:t>
            </a:r>
          </a:p>
          <a:p>
            <a:r>
              <a:rPr lang="en-US" sz="1000" dirty="0"/>
              <a:t> Serial.print(</a:t>
            </a:r>
            <a:r>
              <a:rPr lang="en-US" sz="1000" dirty="0" err="1"/>
              <a:t>future.hour</a:t>
            </a:r>
            <a:r>
              <a:rPr lang="en-US" sz="1000" dirty="0"/>
              <a:t>(), DEC);</a:t>
            </a:r>
          </a:p>
          <a:p>
            <a:r>
              <a:rPr lang="en-US" sz="1000" dirty="0"/>
              <a:t> Serial.print(':');</a:t>
            </a:r>
          </a:p>
          <a:p>
            <a:r>
              <a:rPr lang="en-US" sz="1000" dirty="0"/>
              <a:t> Serial.print(</a:t>
            </a:r>
            <a:r>
              <a:rPr lang="en-US" sz="1000" dirty="0" err="1"/>
              <a:t>future.minute</a:t>
            </a:r>
            <a:r>
              <a:rPr lang="en-US" sz="1000" dirty="0"/>
              <a:t>(), DEC);</a:t>
            </a:r>
          </a:p>
          <a:p>
            <a:r>
              <a:rPr lang="en-US" sz="1000" dirty="0"/>
              <a:t> Serial.print(':');</a:t>
            </a:r>
          </a:p>
          <a:p>
            <a:r>
              <a:rPr lang="en-US" sz="1000" dirty="0"/>
              <a:t> Serial.print(</a:t>
            </a:r>
            <a:r>
              <a:rPr lang="en-US" sz="1000" dirty="0" err="1"/>
              <a:t>future.second</a:t>
            </a:r>
            <a:r>
              <a:rPr lang="en-US" sz="1000" dirty="0"/>
              <a:t>(), DEC);</a:t>
            </a:r>
          </a:p>
          <a:p>
            <a:r>
              <a:rPr lang="en-US" sz="1000" dirty="0"/>
              <a:t> Serial.println();</a:t>
            </a:r>
          </a:p>
          <a:p>
            <a:r>
              <a:rPr lang="en-US" sz="1000" dirty="0"/>
              <a:t> Serial.println();</a:t>
            </a:r>
          </a:p>
          <a:p>
            <a:r>
              <a:rPr lang="en-US" sz="1000" dirty="0"/>
              <a:t> </a:t>
            </a:r>
          </a:p>
          <a:p>
            <a:r>
              <a:rPr lang="en-US" sz="1000" dirty="0"/>
              <a:t> delay(3000);</a:t>
            </a:r>
          </a:p>
          <a:p>
            <a:r>
              <a:rPr lang="en-US" sz="1000" dirty="0"/>
              <a:t>}</a:t>
            </a:r>
          </a:p>
        </p:txBody>
      </p:sp>
    </p:spTree>
    <p:extLst>
      <p:ext uri="{BB962C8B-B14F-4D97-AF65-F5344CB8AC3E}">
        <p14:creationId xmlns:p14="http://schemas.microsoft.com/office/powerpoint/2010/main" val="2111470557"/>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docProps/app.xml><?xml version="1.0" encoding="utf-8"?>
<Properties xmlns="http://schemas.openxmlformats.org/officeDocument/2006/extended-properties" xmlns:vt="http://schemas.openxmlformats.org/officeDocument/2006/docPropsVTypes">
  <TotalTime>2</TotalTime>
  <Words>1471</Words>
  <Application>Microsoft Office PowerPoint</Application>
  <PresentationFormat>Widescreen</PresentationFormat>
  <Paragraphs>489</Paragraphs>
  <Slides>30</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35" baseType="lpstr">
      <vt:lpstr>Arial</vt:lpstr>
      <vt:lpstr>Century Gothic</vt:lpstr>
      <vt:lpstr>Typonine Sans Regular</vt:lpstr>
      <vt:lpstr>Vapor Trail</vt:lpstr>
      <vt:lpstr>Packager Shell Object</vt:lpstr>
      <vt:lpstr>RTC EEPROM Interfacing</vt:lpstr>
      <vt:lpstr>What is Real Time Clock?</vt:lpstr>
      <vt:lpstr>DS1307 Module  Feature &amp; Specifications</vt:lpstr>
      <vt:lpstr>Hardware Required</vt:lpstr>
      <vt:lpstr>PINOUT</vt:lpstr>
      <vt:lpstr>Circuit</vt:lpstr>
      <vt:lpstr>Code-1  RTC EEPROM Interfacing</vt:lpstr>
      <vt:lpstr>Code RTC EEPROM Interfacing</vt:lpstr>
      <vt:lpstr>Code RTC EEPROM Interfacing</vt:lpstr>
      <vt:lpstr>CODE-2  Get SET Time Using serial port</vt:lpstr>
      <vt:lpstr>Code Get SET Time Using serial port</vt:lpstr>
      <vt:lpstr>Code Get SET Time Using serial port</vt:lpstr>
      <vt:lpstr>Code Get SET Time Using serial port</vt:lpstr>
      <vt:lpstr>Code Get SET Time Using serial port</vt:lpstr>
      <vt:lpstr>Code Get SET Time Using serial port</vt:lpstr>
      <vt:lpstr>EEPROM Interfacing ( Internal )</vt:lpstr>
      <vt:lpstr>EEPROM INTERNAL - WRITE</vt:lpstr>
      <vt:lpstr>INTERNAL EEPROM R/w - CODE</vt:lpstr>
      <vt:lpstr>INTERNAL EEPROM R/w - CODE</vt:lpstr>
      <vt:lpstr>INTERNAL EEPROM R/w - CODE</vt:lpstr>
      <vt:lpstr>EEPROM Interfacing ( EXTERNAL )</vt:lpstr>
      <vt:lpstr>EEPROM Interfacing 24C02 / 24C04</vt:lpstr>
      <vt:lpstr>PINOUT Details</vt:lpstr>
      <vt:lpstr>BLOCK DIAGRAM</vt:lpstr>
      <vt:lpstr>Device addressing</vt:lpstr>
      <vt:lpstr>Device addressing</vt:lpstr>
      <vt:lpstr>Actual PICS</vt:lpstr>
      <vt:lpstr>PowerPoint Presentation</vt:lpstr>
      <vt:lpstr>External EEPROM R/w - CODE</vt:lpstr>
      <vt:lpstr>Sketch file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RTC EEPROM Interfacing</dc:title>
  <dc:creator>Sudhanshu Gupta</dc:creator>
  <cp:lastModifiedBy>Sudhanshu Gupta</cp:lastModifiedBy>
  <cp:revision>1</cp:revision>
  <dcterms:created xsi:type="dcterms:W3CDTF">2019-10-27T06:19:36Z</dcterms:created>
  <dcterms:modified xsi:type="dcterms:W3CDTF">2019-10-27T06:22:34Z</dcterms:modified>
</cp:coreProperties>
</file>